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12" r:id="rId2"/>
    <p:sldId id="313" r:id="rId3"/>
    <p:sldId id="480" r:id="rId4"/>
    <p:sldId id="481" r:id="rId5"/>
    <p:sldId id="482" r:id="rId6"/>
    <p:sldId id="513" r:id="rId7"/>
    <p:sldId id="514" r:id="rId8"/>
    <p:sldId id="483" r:id="rId9"/>
    <p:sldId id="484" r:id="rId10"/>
    <p:sldId id="485" r:id="rId11"/>
    <p:sldId id="486" r:id="rId12"/>
    <p:sldId id="487" r:id="rId13"/>
    <p:sldId id="508" r:id="rId14"/>
    <p:sldId id="509" r:id="rId15"/>
    <p:sldId id="510" r:id="rId16"/>
    <p:sldId id="515" r:id="rId17"/>
    <p:sldId id="400" r:id="rId18"/>
    <p:sldId id="402" r:id="rId19"/>
    <p:sldId id="403" r:id="rId20"/>
    <p:sldId id="405" r:id="rId21"/>
    <p:sldId id="404" r:id="rId22"/>
    <p:sldId id="406" r:id="rId23"/>
    <p:sldId id="407" r:id="rId24"/>
    <p:sldId id="412" r:id="rId25"/>
    <p:sldId id="411" r:id="rId26"/>
    <p:sldId id="410" r:id="rId27"/>
    <p:sldId id="409" r:id="rId28"/>
    <p:sldId id="408" r:id="rId29"/>
    <p:sldId id="413" r:id="rId30"/>
    <p:sldId id="414" r:id="rId31"/>
    <p:sldId id="415" r:id="rId32"/>
    <p:sldId id="416" r:id="rId33"/>
    <p:sldId id="417" r:id="rId34"/>
    <p:sldId id="418" r:id="rId35"/>
    <p:sldId id="419" r:id="rId36"/>
    <p:sldId id="421" r:id="rId37"/>
    <p:sldId id="420" r:id="rId38"/>
    <p:sldId id="511" r:id="rId39"/>
    <p:sldId id="392" r:id="rId40"/>
    <p:sldId id="516" r:id="rId41"/>
    <p:sldId id="394" r:id="rId42"/>
    <p:sldId id="490" r:id="rId43"/>
    <p:sldId id="489" r:id="rId44"/>
    <p:sldId id="491" r:id="rId45"/>
    <p:sldId id="492" r:id="rId46"/>
    <p:sldId id="494" r:id="rId47"/>
    <p:sldId id="496" r:id="rId48"/>
    <p:sldId id="512" r:id="rId49"/>
    <p:sldId id="495" r:id="rId50"/>
    <p:sldId id="497" r:id="rId51"/>
    <p:sldId id="499" r:id="rId52"/>
    <p:sldId id="401" r:id="rId53"/>
    <p:sldId id="517" r:id="rId54"/>
    <p:sldId id="422" r:id="rId55"/>
    <p:sldId id="423" r:id="rId56"/>
    <p:sldId id="448" r:id="rId57"/>
    <p:sldId id="449" r:id="rId58"/>
    <p:sldId id="450" r:id="rId59"/>
    <p:sldId id="474" r:id="rId60"/>
    <p:sldId id="453" r:id="rId61"/>
    <p:sldId id="454" r:id="rId62"/>
    <p:sldId id="452" r:id="rId63"/>
    <p:sldId id="451" r:id="rId64"/>
    <p:sldId id="455" r:id="rId65"/>
    <p:sldId id="460" r:id="rId66"/>
    <p:sldId id="461" r:id="rId67"/>
    <p:sldId id="456" r:id="rId68"/>
    <p:sldId id="475" r:id="rId69"/>
    <p:sldId id="476" r:id="rId70"/>
    <p:sldId id="477" r:id="rId71"/>
    <p:sldId id="478" r:id="rId72"/>
    <p:sldId id="479" r:id="rId73"/>
    <p:sldId id="458" r:id="rId74"/>
    <p:sldId id="459" r:id="rId75"/>
    <p:sldId id="462" r:id="rId76"/>
    <p:sldId id="464" r:id="rId77"/>
    <p:sldId id="463" r:id="rId78"/>
    <p:sldId id="465" r:id="rId79"/>
    <p:sldId id="466" r:id="rId80"/>
    <p:sldId id="467" r:id="rId81"/>
  </p:sldIdLst>
  <p:sldSz cx="12192000" cy="6858000"/>
  <p:notesSz cx="6858000" cy="9144000"/>
  <p:custDataLst>
    <p:tags r:id="rId83"/>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7" autoAdjust="0"/>
    <p:restoredTop sz="92702" autoAdjust="0"/>
  </p:normalViewPr>
  <p:slideViewPr>
    <p:cSldViewPr snapToGrid="0">
      <p:cViewPr varScale="1">
        <p:scale>
          <a:sx n="150" d="100"/>
          <a:sy n="150" d="100"/>
        </p:scale>
        <p:origin x="1040" y="1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pPr>
                <a:defRPr/>
              </a:pPr>
              <a:t>2020/9/13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anose="02010600030101010101" pitchFamily="2" charset="-122"/>
              </a:rPr>
              <a:pPr fontAlgn="base">
                <a:spcBef>
                  <a:spcPct val="0"/>
                </a:spcBef>
                <a:spcAft>
                  <a:spcPct val="0"/>
                </a:spcAft>
              </a:pPr>
              <a:t>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55110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5352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1579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6126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70936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91889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err="1"/>
              <a:t>Hou’d</a:t>
            </a: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59814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72884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3392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19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69586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5439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85024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276986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09641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19738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21037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66743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70880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6155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48216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29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79013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14370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59947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602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6902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35810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113482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559871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29073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42928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96718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39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2877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63953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35944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91816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80180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983662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52430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257055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21166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54987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802897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49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8581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2141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00033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32500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564475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62435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22703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25368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112369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18203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452180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59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0806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99250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32509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089798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077644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73481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728118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60166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66817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81332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87991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69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47983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687689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192967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732716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679698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418357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20473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1836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12780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375770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86240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79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7192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940903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80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5111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pPr fontAlgn="base">
                <a:spcBef>
                  <a:spcPct val="0"/>
                </a:spcBef>
                <a:spcAft>
                  <a:spcPct val="0"/>
                </a:spcAft>
              </a:pPr>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84695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94424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pPr>
                <a:defRPr/>
              </a:pPr>
              <a:t>2020/9/13</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189"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377"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566"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754"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notesSlide" Target="../notesSlides/notesSlide18.xml"/><Relationship Id="rId7" Type="http://schemas.openxmlformats.org/officeDocument/2006/relationships/image" Target="../media/image31.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oleObject" Target="../embeddings/oleObject1.bin"/><Relationship Id="rId9" Type="http://schemas.openxmlformats.org/officeDocument/2006/relationships/image" Target="../media/image32.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baike.baidu.com/item/web%E5%89%8D%E7%AB%AF%E5%BC%80%E5%8F%91%E5%B7%A5%E7%A8%8B%E5%B8%88?fromtitle=web%E5%BC%80%E5%8F%91&amp;fromid=16011377#3"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hyperlink" Target="https://www.w3.org/History/1989/proposal.htm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hyperlink" Target="http://www.chromium.org/blink"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6.tiff"/></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www.runoob.com/try/try.php?filename=tryajax_first"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runoob.com/json/json-tutorial.html"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datatracker.ietf.org/wg/http/documents/"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hyperlink" Target="https://datatracker.ietf.org/doc/rfc7540/" TargetMode="External"/><Relationship Id="rId4" Type="http://schemas.openxmlformats.org/officeDocument/2006/relationships/hyperlink" Target="https://datatracker.ietf.org/doc/rfc2616/"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www.news.com/article/123456"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hyperlink" Target="http://www.news.com/articles/4231" TargetMode="External"/><Relationship Id="rId5" Type="http://schemas.openxmlformats.org/officeDocument/2006/relationships/hyperlink" Target="http://www.news.com/articles" TargetMode="External"/><Relationship Id="rId4" Type="http://schemas.openxmlformats.org/officeDocument/2006/relationships/hyperlink" Target="http://www.news.com/article/4231&#65292;&#21024;&#38500;id&#20026;4231"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www.runoob.com/http/http-status-codes.html"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http2.akamai.com/demo" TargetMode="External"/><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开发技术基础</a:t>
            </a: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1">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01612"/>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1</a:t>
            </a:r>
            <a:r>
              <a:rPr lang="zh-CN" altLang="en-US" sz="2000" dirty="0">
                <a:solidFill>
                  <a:schemeClr val="bg1"/>
                </a:solidFill>
                <a:latin typeface="+mn-ea"/>
                <a:ea typeface="+mn-ea"/>
                <a:cs typeface="Lao UI" panose="020B0502040204020203" pitchFamily="34" charset="0"/>
              </a:rPr>
              <a:t>章 绪论</a:t>
            </a:r>
            <a:endParaRPr lang="en-US" altLang="zh-CN"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a:extLst/>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pic>
        <p:nvPicPr>
          <p:cNvPr id="6146" name="Picture 2" descr="https://timgsa.baidu.com/timg?image&amp;quality=80&amp;size=b9999_10000&amp;sec=1582355714080&amp;di=e3eec66d4b3b2bb0ac0d57afea17e4c0&amp;imgtype=0&amp;src=http%3A%2F%2Fpic.pc6.com%2Fup%2F2014-5%2F2014513113452193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924059"/>
            <a:ext cx="7208518" cy="450532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8163311" y="1167026"/>
            <a:ext cx="3190245" cy="5590749"/>
          </a:xfrm>
          <a:prstGeom prst="rect">
            <a:avLst/>
          </a:prstGeom>
        </p:spPr>
      </p:pic>
      <p:sp>
        <p:nvSpPr>
          <p:cNvPr id="7" name="文本框 6">
            <a:extLst>
              <a:ext uri="{FF2B5EF4-FFF2-40B4-BE49-F238E27FC236}">
                <a16:creationId xmlns:a16="http://schemas.microsoft.com/office/drawing/2014/main" id="{3CF5673E-154C-2A45-B3BF-C70C156DEAE4}"/>
              </a:ext>
            </a:extLst>
          </p:cNvPr>
          <p:cNvSpPr txBox="1"/>
          <p:nvPr/>
        </p:nvSpPr>
        <p:spPr>
          <a:xfrm>
            <a:off x="457201" y="1331401"/>
            <a:ext cx="646331" cy="369332"/>
          </a:xfrm>
          <a:prstGeom prst="rect">
            <a:avLst/>
          </a:prstGeom>
          <a:noFill/>
        </p:spPr>
        <p:txBody>
          <a:bodyPr wrap="none" rtlCol="0">
            <a:spAutoFit/>
          </a:bodyPr>
          <a:lstStyle/>
          <a:p>
            <a:r>
              <a:rPr kumimoji="1" lang="zh-CN" altLang="en-US" dirty="0"/>
              <a:t>生活</a:t>
            </a:r>
          </a:p>
        </p:txBody>
      </p:sp>
    </p:spTree>
    <p:extLst>
      <p:ext uri="{BB962C8B-B14F-4D97-AF65-F5344CB8AC3E}">
        <p14:creationId xmlns:p14="http://schemas.microsoft.com/office/powerpoint/2010/main" val="10099419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388940" y="2203919"/>
            <a:ext cx="5167026" cy="3730550"/>
          </a:xfrm>
          <a:prstGeom prst="rect">
            <a:avLst/>
          </a:prstGeom>
        </p:spPr>
      </p:pic>
      <p:pic>
        <p:nvPicPr>
          <p:cNvPr id="7" name="图片 6"/>
          <p:cNvPicPr>
            <a:picLocks noChangeAspect="1"/>
          </p:cNvPicPr>
          <p:nvPr/>
        </p:nvPicPr>
        <p:blipFill>
          <a:blip r:embed="rId4"/>
          <a:stretch>
            <a:fillRect/>
          </a:stretch>
        </p:blipFill>
        <p:spPr>
          <a:xfrm>
            <a:off x="5210571" y="1516055"/>
            <a:ext cx="6342857" cy="4552381"/>
          </a:xfrm>
          <a:prstGeom prst="rect">
            <a:avLst/>
          </a:prstGeom>
        </p:spPr>
      </p:pic>
      <p:sp>
        <p:nvSpPr>
          <p:cNvPr id="2" name="文本框 1">
            <a:extLst>
              <a:ext uri="{FF2B5EF4-FFF2-40B4-BE49-F238E27FC236}">
                <a16:creationId xmlns:a16="http://schemas.microsoft.com/office/drawing/2014/main" id="{034ED35C-8B02-F24D-93D9-68CD53F6B7B1}"/>
              </a:ext>
            </a:extLst>
          </p:cNvPr>
          <p:cNvSpPr txBox="1"/>
          <p:nvPr/>
        </p:nvSpPr>
        <p:spPr>
          <a:xfrm>
            <a:off x="638572" y="1471331"/>
            <a:ext cx="1107996" cy="369332"/>
          </a:xfrm>
          <a:prstGeom prst="rect">
            <a:avLst/>
          </a:prstGeom>
          <a:noFill/>
        </p:spPr>
        <p:txBody>
          <a:bodyPr wrap="none" rtlCol="0">
            <a:spAutoFit/>
          </a:bodyPr>
          <a:lstStyle/>
          <a:p>
            <a:r>
              <a:rPr kumimoji="1" lang="zh-CN" altLang="en-US" dirty="0"/>
              <a:t>办公协作</a:t>
            </a:r>
          </a:p>
        </p:txBody>
      </p:sp>
    </p:spTree>
    <p:extLst>
      <p:ext uri="{BB962C8B-B14F-4D97-AF65-F5344CB8AC3E}">
        <p14:creationId xmlns:p14="http://schemas.microsoft.com/office/powerpoint/2010/main" val="20697173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313266" y="1304392"/>
            <a:ext cx="5909703" cy="3334284"/>
          </a:xfrm>
          <a:prstGeom prst="rect">
            <a:avLst/>
          </a:prstGeom>
        </p:spPr>
      </p:pic>
      <p:pic>
        <p:nvPicPr>
          <p:cNvPr id="6" name="图片 5">
            <a:extLst>
              <a:ext uri="{FF2B5EF4-FFF2-40B4-BE49-F238E27FC236}">
                <a16:creationId xmlns:a16="http://schemas.microsoft.com/office/drawing/2014/main" id="{542FF6E9-6B20-2643-B345-5A2180099C70}"/>
              </a:ext>
            </a:extLst>
          </p:cNvPr>
          <p:cNvPicPr>
            <a:picLocks noChangeAspect="1"/>
          </p:cNvPicPr>
          <p:nvPr/>
        </p:nvPicPr>
        <p:blipFill>
          <a:blip r:embed="rId4"/>
          <a:stretch>
            <a:fillRect/>
          </a:stretch>
        </p:blipFill>
        <p:spPr>
          <a:xfrm>
            <a:off x="5367867" y="2968325"/>
            <a:ext cx="6756400" cy="3557977"/>
          </a:xfrm>
          <a:prstGeom prst="rect">
            <a:avLst/>
          </a:prstGeom>
        </p:spPr>
      </p:pic>
      <p:sp>
        <p:nvSpPr>
          <p:cNvPr id="11" name="文本框 10">
            <a:extLst>
              <a:ext uri="{FF2B5EF4-FFF2-40B4-BE49-F238E27FC236}">
                <a16:creationId xmlns:a16="http://schemas.microsoft.com/office/drawing/2014/main" id="{A3E3468D-7FAB-E042-BA73-7A6E1339FBAB}"/>
              </a:ext>
            </a:extLst>
          </p:cNvPr>
          <p:cNvSpPr txBox="1"/>
          <p:nvPr/>
        </p:nvSpPr>
        <p:spPr>
          <a:xfrm>
            <a:off x="2077906" y="5028491"/>
            <a:ext cx="1116652" cy="369332"/>
          </a:xfrm>
          <a:prstGeom prst="rect">
            <a:avLst/>
          </a:prstGeom>
          <a:noFill/>
        </p:spPr>
        <p:txBody>
          <a:bodyPr wrap="none" rtlCol="0">
            <a:spAutoFit/>
          </a:bodyPr>
          <a:lstStyle/>
          <a:p>
            <a:r>
              <a:rPr kumimoji="1" lang="en-US" altLang="zh-CN" dirty="0"/>
              <a:t>Web</a:t>
            </a:r>
            <a:r>
              <a:rPr kumimoji="1" lang="zh-CN" altLang="en-US" dirty="0"/>
              <a:t>游戏</a:t>
            </a:r>
          </a:p>
        </p:txBody>
      </p:sp>
      <p:sp>
        <p:nvSpPr>
          <p:cNvPr id="12" name="文本框 11">
            <a:extLst>
              <a:ext uri="{FF2B5EF4-FFF2-40B4-BE49-F238E27FC236}">
                <a16:creationId xmlns:a16="http://schemas.microsoft.com/office/drawing/2014/main" id="{EBC49CC2-B03F-754C-A775-8488D3336341}"/>
              </a:ext>
            </a:extLst>
          </p:cNvPr>
          <p:cNvSpPr txBox="1"/>
          <p:nvPr/>
        </p:nvSpPr>
        <p:spPr>
          <a:xfrm>
            <a:off x="8224706" y="2598993"/>
            <a:ext cx="1569660" cy="369332"/>
          </a:xfrm>
          <a:prstGeom prst="rect">
            <a:avLst/>
          </a:prstGeom>
          <a:noFill/>
        </p:spPr>
        <p:txBody>
          <a:bodyPr wrap="none" rtlCol="0">
            <a:spAutoFit/>
          </a:bodyPr>
          <a:lstStyle/>
          <a:p>
            <a:r>
              <a:rPr kumimoji="1" lang="zh-CN" altLang="en-US" dirty="0"/>
              <a:t>各类信息系统</a:t>
            </a:r>
          </a:p>
        </p:txBody>
      </p:sp>
    </p:spTree>
    <p:extLst>
      <p:ext uri="{BB962C8B-B14F-4D97-AF65-F5344CB8AC3E}">
        <p14:creationId xmlns:p14="http://schemas.microsoft.com/office/powerpoint/2010/main" val="44276817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404583" y="6042580"/>
            <a:ext cx="2031325" cy="369332"/>
          </a:xfrm>
          <a:prstGeom prst="rect">
            <a:avLst/>
          </a:prstGeom>
          <a:noFill/>
        </p:spPr>
        <p:txBody>
          <a:bodyPr wrap="none" rtlCol="0">
            <a:spAutoFit/>
          </a:bodyPr>
          <a:lstStyle/>
          <a:p>
            <a:r>
              <a:rPr lang="en-US" altLang="zh-CN" dirty="0"/>
              <a:t>XXX</a:t>
            </a:r>
            <a:r>
              <a:rPr lang="zh-CN" altLang="en-US" dirty="0"/>
              <a:t>综合运营平台</a:t>
            </a:r>
          </a:p>
        </p:txBody>
      </p:sp>
      <p:pic>
        <p:nvPicPr>
          <p:cNvPr id="12290" name="Picture 2" descr="图片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36" y="1505543"/>
            <a:ext cx="7980017" cy="450846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7DA7051-8323-654A-BAB1-73E6E9719895}"/>
              </a:ext>
            </a:extLst>
          </p:cNvPr>
          <p:cNvPicPr>
            <a:picLocks noChangeAspect="1"/>
          </p:cNvPicPr>
          <p:nvPr/>
        </p:nvPicPr>
        <p:blipFill>
          <a:blip r:embed="rId4"/>
          <a:stretch>
            <a:fillRect/>
          </a:stretch>
        </p:blipFill>
        <p:spPr>
          <a:xfrm>
            <a:off x="8942120" y="1519281"/>
            <a:ext cx="2623347" cy="4666061"/>
          </a:xfrm>
          <a:prstGeom prst="rect">
            <a:avLst/>
          </a:prstGeom>
        </p:spPr>
      </p:pic>
    </p:spTree>
    <p:extLst>
      <p:ext uri="{BB962C8B-B14F-4D97-AF65-F5344CB8AC3E}">
        <p14:creationId xmlns:p14="http://schemas.microsoft.com/office/powerpoint/2010/main" val="133959956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sp>
        <p:nvSpPr>
          <p:cNvPr id="7" name="Rectangle 43"/>
          <p:cNvSpPr>
            <a:spLocks noChangeArrowheads="1"/>
          </p:cNvSpPr>
          <p:nvPr/>
        </p:nvSpPr>
        <p:spPr bwMode="auto">
          <a:xfrm>
            <a:off x="388940" y="1236171"/>
            <a:ext cx="2664512"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1. Web</a:t>
            </a:r>
            <a:r>
              <a:rPr lang="zh-CN" altLang="en-US" sz="2400" dirty="0">
                <a:solidFill>
                  <a:schemeClr val="tx1"/>
                </a:solidFill>
                <a:latin typeface="宋体" panose="02010600030101010101" pitchFamily="2" charset="-122"/>
                <a:ea typeface="宋体" panose="02010600030101010101" pitchFamily="2" charset="-122"/>
              </a:rPr>
              <a:t>应用的发展</a:t>
            </a:r>
          </a:p>
        </p:txBody>
      </p:sp>
      <p:pic>
        <p:nvPicPr>
          <p:cNvPr id="10" name="Picture 2" descr="https://gss1.bdstatic.com/-vo3dSag_xI4khGkpoWK1HF6hhy/baike/c0%3Dbaike80%2C5%2C5%2C80%2C26/sign=6c9a584b632762d09433acedc185639f/95eef01f3a292df525884b7dbc315c6034a8730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5" y="1892644"/>
            <a:ext cx="5351918" cy="39176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7"/>
          <p:cNvSpPr txBox="1"/>
          <p:nvPr/>
        </p:nvSpPr>
        <p:spPr>
          <a:xfrm>
            <a:off x="388940" y="1703709"/>
            <a:ext cx="5857884" cy="4985980"/>
          </a:xfrm>
          <a:prstGeom prst="rect">
            <a:avLst/>
          </a:prstGeom>
          <a:noFill/>
        </p:spPr>
        <p:txBody>
          <a:bodyPr wrap="square" rtlCol="0">
            <a:spAutoFit/>
          </a:bodyPr>
          <a:lstStyle/>
          <a:p>
            <a:pPr lvl="1">
              <a:lnSpc>
                <a:spcPct val="200000"/>
              </a:lnSpc>
              <a:spcBef>
                <a:spcPct val="0"/>
              </a:spcBef>
            </a:pPr>
            <a:r>
              <a:rPr lang="en-US" altLang="zh-CN" sz="2000" dirty="0">
                <a:latin typeface="楷体_GB2312" pitchFamily="49" charset="-122"/>
                <a:ea typeface="楷体_GB2312" pitchFamily="49" charset="-122"/>
              </a:rPr>
              <a:t>Web 1.0</a:t>
            </a:r>
          </a:p>
          <a:p>
            <a:pPr lvl="2">
              <a:lnSpc>
                <a:spcPct val="200000"/>
              </a:lnSpc>
              <a:spcBef>
                <a:spcPct val="0"/>
              </a:spcBef>
            </a:pPr>
            <a:r>
              <a:rPr lang="zh-CN" altLang="en-US" dirty="0">
                <a:latin typeface="楷体_GB2312" pitchFamily="49" charset="-122"/>
                <a:ea typeface="楷体_GB2312" pitchFamily="49" charset="-122"/>
              </a:rPr>
              <a:t>传统的主要为单向向用户传递信息的</a:t>
            </a:r>
            <a:r>
              <a:rPr lang="en-US" altLang="zh-CN" dirty="0">
                <a:latin typeface="楷体_GB2312" pitchFamily="49" charset="-122"/>
                <a:ea typeface="楷体_GB2312" pitchFamily="49" charset="-122"/>
              </a:rPr>
              <a:t>Web</a:t>
            </a:r>
            <a:r>
              <a:rPr lang="zh-CN" altLang="en-US" dirty="0">
                <a:latin typeface="楷体_GB2312" pitchFamily="49" charset="-122"/>
                <a:ea typeface="楷体_GB2312" pitchFamily="49" charset="-122"/>
              </a:rPr>
              <a:t>应用</a:t>
            </a:r>
            <a:endParaRPr lang="en-US" altLang="zh-CN" dirty="0">
              <a:latin typeface="楷体_GB2312" pitchFamily="49" charset="-122"/>
              <a:ea typeface="楷体_GB2312" pitchFamily="49" charset="-122"/>
            </a:endParaRPr>
          </a:p>
          <a:p>
            <a:pPr lvl="1">
              <a:lnSpc>
                <a:spcPct val="200000"/>
              </a:lnSpc>
              <a:spcBef>
                <a:spcPct val="0"/>
              </a:spcBef>
            </a:pPr>
            <a:r>
              <a:rPr lang="en-US" altLang="zh-CN" sz="2000" dirty="0">
                <a:latin typeface="楷体_GB2312" pitchFamily="49" charset="-122"/>
                <a:ea typeface="楷体_GB2312" pitchFamily="49" charset="-122"/>
              </a:rPr>
              <a:t>Web 2.0 </a:t>
            </a:r>
            <a:r>
              <a:rPr lang="zh-CN" altLang="en-US" sz="2000" dirty="0">
                <a:latin typeface="楷体_GB2312" pitchFamily="49" charset="-122"/>
                <a:ea typeface="楷体_GB2312" pitchFamily="49" charset="-122"/>
              </a:rPr>
              <a:t>核心</a:t>
            </a:r>
            <a:r>
              <a:rPr lang="en-US" altLang="zh-CN" sz="2000" dirty="0">
                <a:latin typeface="楷体_GB2312" pitchFamily="49" charset="-122"/>
                <a:ea typeface="楷体_GB2312" pitchFamily="49" charset="-122"/>
              </a:rPr>
              <a:t>:</a:t>
            </a:r>
            <a:r>
              <a:rPr lang="zh-CN" altLang="en-US" sz="2000" dirty="0">
                <a:ea typeface="宋体" charset="-122"/>
              </a:rPr>
              <a:t>互动、分享与关系</a:t>
            </a:r>
            <a:endParaRPr lang="en-US" altLang="zh-CN" sz="2000" dirty="0">
              <a:latin typeface="楷体_GB2312" pitchFamily="49" charset="-122"/>
              <a:ea typeface="楷体_GB2312" pitchFamily="49" charset="-122"/>
            </a:endParaRPr>
          </a:p>
          <a:p>
            <a:pPr lvl="2">
              <a:lnSpc>
                <a:spcPct val="200000"/>
              </a:lnSpc>
            </a:pPr>
            <a:r>
              <a:rPr lang="zh-CN" altLang="en-US" dirty="0">
                <a:latin typeface="楷体_GB2312" pitchFamily="49" charset="-122"/>
                <a:ea typeface="楷体_GB2312" pitchFamily="49" charset="-122"/>
              </a:rPr>
              <a:t>博客、百科、社交网站、</a:t>
            </a:r>
            <a:r>
              <a:rPr lang="en-US" altLang="zh-CN" dirty="0">
                <a:latin typeface="楷体_GB2312" pitchFamily="49" charset="-122"/>
                <a:ea typeface="楷体_GB2312" pitchFamily="49" charset="-122"/>
              </a:rPr>
              <a:t>P2P</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IM</a:t>
            </a:r>
          </a:p>
          <a:p>
            <a:pPr lvl="1">
              <a:lnSpc>
                <a:spcPct val="200000"/>
              </a:lnSpc>
            </a:pPr>
            <a:r>
              <a:rPr lang="en-US" altLang="zh-CN" sz="2000" dirty="0">
                <a:latin typeface="楷体_GB2312" pitchFamily="49" charset="-122"/>
                <a:ea typeface="楷体_GB2312" pitchFamily="49" charset="-122"/>
              </a:rPr>
              <a:t>Web 3.0</a:t>
            </a:r>
          </a:p>
          <a:p>
            <a:pPr lvl="2">
              <a:lnSpc>
                <a:spcPct val="200000"/>
              </a:lnSpc>
            </a:pPr>
            <a:r>
              <a:rPr lang="zh-CN" altLang="en-US" dirty="0">
                <a:latin typeface="楷体_GB2312" pitchFamily="49" charset="-122"/>
                <a:ea typeface="楷体_GB2312" pitchFamily="49" charset="-122"/>
              </a:rPr>
              <a:t>无处不联网：</a:t>
            </a:r>
            <a:r>
              <a:rPr lang="zh-CN" altLang="en-US" dirty="0">
                <a:solidFill>
                  <a:srgbClr val="FF0000"/>
                </a:solidFill>
                <a:latin typeface="楷体_GB2312" pitchFamily="49" charset="-122"/>
                <a:ea typeface="楷体_GB2312" pitchFamily="49" charset="-122"/>
              </a:rPr>
              <a:t>移动互联网</a:t>
            </a:r>
            <a:endParaRPr lang="en-US" altLang="zh-CN" dirty="0">
              <a:solidFill>
                <a:srgbClr val="FF0000"/>
              </a:solidFill>
              <a:latin typeface="楷体_GB2312" pitchFamily="49" charset="-122"/>
              <a:ea typeface="楷体_GB2312" pitchFamily="49" charset="-122"/>
            </a:endParaRPr>
          </a:p>
          <a:p>
            <a:pPr lvl="2">
              <a:lnSpc>
                <a:spcPct val="200000"/>
              </a:lnSpc>
            </a:pPr>
            <a:r>
              <a:rPr lang="zh-CN" altLang="en-US" dirty="0">
                <a:latin typeface="楷体_GB2312" pitchFamily="49" charset="-122"/>
                <a:ea typeface="楷体_GB2312" pitchFamily="49" charset="-122"/>
              </a:rPr>
              <a:t>与传统行业结合：</a:t>
            </a:r>
            <a:r>
              <a:rPr lang="zh-CN" altLang="en-US" dirty="0">
                <a:solidFill>
                  <a:srgbClr val="FF0000"/>
                </a:solidFill>
                <a:latin typeface="楷体_GB2312" pitchFamily="49" charset="-122"/>
                <a:ea typeface="楷体_GB2312" pitchFamily="49" charset="-122"/>
              </a:rPr>
              <a:t>互联网</a:t>
            </a:r>
            <a:r>
              <a:rPr lang="en-US" altLang="zh-CN" dirty="0">
                <a:solidFill>
                  <a:srgbClr val="FF0000"/>
                </a:solidFill>
                <a:latin typeface="楷体_GB2312" pitchFamily="49" charset="-122"/>
                <a:ea typeface="楷体_GB2312" pitchFamily="49" charset="-122"/>
              </a:rPr>
              <a:t>+</a:t>
            </a:r>
          </a:p>
          <a:p>
            <a:pPr lvl="2">
              <a:lnSpc>
                <a:spcPct val="200000"/>
              </a:lnSpc>
            </a:pPr>
            <a:r>
              <a:rPr lang="zh-CN" altLang="en-US" dirty="0">
                <a:latin typeface="楷体_GB2312" pitchFamily="49" charset="-122"/>
                <a:ea typeface="楷体_GB2312" pitchFamily="49" charset="-122"/>
              </a:rPr>
              <a:t>网络计算：</a:t>
            </a:r>
            <a:r>
              <a:rPr lang="en-US" altLang="zh-CN" dirty="0" err="1">
                <a:latin typeface="楷体_GB2312" pitchFamily="49" charset="-122"/>
                <a:ea typeface="楷体_GB2312" pitchFamily="49" charset="-122"/>
              </a:rPr>
              <a:t>SaaS</a:t>
            </a:r>
            <a:r>
              <a:rPr lang="zh-CN" altLang="en-US" dirty="0">
                <a:latin typeface="楷体_GB2312" pitchFamily="49" charset="-122"/>
                <a:ea typeface="楷体_GB2312" pitchFamily="49" charset="-122"/>
              </a:rPr>
              <a:t>软件即服务，云计算</a:t>
            </a:r>
            <a:endParaRPr lang="en-US" altLang="zh-CN" dirty="0">
              <a:latin typeface="楷体_GB2312" pitchFamily="49" charset="-122"/>
              <a:ea typeface="楷体_GB2312" pitchFamily="49" charset="-122"/>
            </a:endParaRPr>
          </a:p>
          <a:p>
            <a:endParaRPr lang="zh-CN" altLang="en-US" dirty="0"/>
          </a:p>
        </p:txBody>
      </p:sp>
    </p:spTree>
    <p:extLst>
      <p:ext uri="{BB962C8B-B14F-4D97-AF65-F5344CB8AC3E}">
        <p14:creationId xmlns:p14="http://schemas.microsoft.com/office/powerpoint/2010/main" val="9749962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sp>
        <p:nvSpPr>
          <p:cNvPr id="11" name="TextBox 7"/>
          <p:cNvSpPr txBox="1"/>
          <p:nvPr/>
        </p:nvSpPr>
        <p:spPr>
          <a:xfrm>
            <a:off x="0" y="1186519"/>
            <a:ext cx="11344281" cy="6324808"/>
          </a:xfrm>
          <a:prstGeom prst="rect">
            <a:avLst/>
          </a:prstGeom>
          <a:noFill/>
        </p:spPr>
        <p:txBody>
          <a:bodyPr wrap="square" rtlCol="0">
            <a:spAutoFit/>
          </a:bodyPr>
          <a:lstStyle/>
          <a:p>
            <a:pPr lvl="1">
              <a:lnSpc>
                <a:spcPct val="200000"/>
              </a:lnSpc>
              <a:spcBef>
                <a:spcPct val="0"/>
              </a:spcBef>
            </a:pPr>
            <a:r>
              <a:rPr lang="zh-CN" altLang="en-US" sz="2000" b="1" dirty="0">
                <a:latin typeface="楷体_GB2312" pitchFamily="49" charset="-122"/>
                <a:ea typeface="楷体_GB2312" pitchFamily="49" charset="-122"/>
              </a:rPr>
              <a:t>现代</a:t>
            </a:r>
            <a:r>
              <a:rPr lang="en-US" altLang="zh-CN" sz="2000" b="1" dirty="0">
                <a:latin typeface="楷体_GB2312" pitchFamily="49" charset="-122"/>
                <a:ea typeface="楷体_GB2312" pitchFamily="49" charset="-122"/>
              </a:rPr>
              <a:t>Web</a:t>
            </a:r>
            <a:r>
              <a:rPr lang="zh-CN" altLang="en-US" sz="2000" b="1" dirty="0">
                <a:latin typeface="楷体_GB2312" pitchFamily="49" charset="-122"/>
                <a:ea typeface="楷体_GB2312" pitchFamily="49" charset="-122"/>
              </a:rPr>
              <a:t>应用的特点</a:t>
            </a:r>
            <a:endParaRPr lang="en-US" altLang="zh-CN" sz="2000" b="1"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t>深入到人们的生活、办公、娱乐等各个方面</a:t>
            </a:r>
            <a:r>
              <a:rPr lang="zh-CN" altLang="en-US" sz="2000" dirty="0">
                <a:latin typeface="楷体_GB2312" pitchFamily="49" charset="-122"/>
                <a:ea typeface="楷体_GB2312" pitchFamily="49" charset="-122"/>
              </a:rPr>
              <a:t>，承载的功能需求多，涵盖的业务系统多，是</a:t>
            </a:r>
            <a:r>
              <a:rPr lang="zh-CN" altLang="en-US" sz="2000" dirty="0">
                <a:solidFill>
                  <a:srgbClr val="FF0000"/>
                </a:solidFill>
                <a:latin typeface="楷体_GB2312" pitchFamily="49" charset="-122"/>
                <a:ea typeface="楷体_GB2312" pitchFamily="49" charset="-122"/>
              </a:rPr>
              <a:t>现代软件开发</a:t>
            </a:r>
            <a:r>
              <a:rPr lang="zh-CN" altLang="en-US" sz="2000" dirty="0">
                <a:latin typeface="楷体_GB2312" pitchFamily="49" charset="-122"/>
                <a:ea typeface="楷体_GB2312" pitchFamily="49" charset="-122"/>
              </a:rPr>
              <a:t>的重要组成部分</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强调页面表现、交互性能、运行流畅等多方位的用户体验</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有移动应用需求（</a:t>
            </a:r>
            <a:r>
              <a:rPr lang="en-US" altLang="zh-CN" sz="2000" dirty="0">
                <a:latin typeface="楷体_GB2312" pitchFamily="49" charset="-122"/>
                <a:ea typeface="楷体_GB2312" pitchFamily="49" charset="-122"/>
              </a:rPr>
              <a:t>4G</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5G</a:t>
            </a:r>
            <a:r>
              <a:rPr lang="zh-CN" altLang="en-US" sz="2000" dirty="0">
                <a:latin typeface="楷体_GB2312" pitchFamily="49" charset="-122"/>
                <a:ea typeface="楷体_GB2312" pitchFamily="49" charset="-122"/>
              </a:rPr>
              <a:t>）</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高并发，高可用，高性能</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高安全性</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zh-CN" altLang="en-US" sz="2000" dirty="0">
                <a:latin typeface="楷体_GB2312" pitchFamily="49" charset="-122"/>
                <a:ea typeface="楷体_GB2312" pitchFamily="49" charset="-122"/>
              </a:rPr>
              <a:t>易于扩展和维护</a:t>
            </a:r>
            <a:endParaRPr lang="en-US" altLang="zh-CN" sz="2000" dirty="0">
              <a:latin typeface="楷体_GB2312" pitchFamily="49" charset="-122"/>
              <a:ea typeface="楷体_GB2312" pitchFamily="49" charset="-122"/>
            </a:endParaRPr>
          </a:p>
          <a:p>
            <a:pPr marL="800100" lvl="1" indent="-342900">
              <a:lnSpc>
                <a:spcPct val="200000"/>
              </a:lnSpc>
              <a:buFont typeface="Arial" panose="020B0604020202020204" pitchFamily="34" charset="0"/>
              <a:buChar char="•"/>
            </a:pPr>
            <a:r>
              <a:rPr lang="en-US" altLang="zh-CN" sz="2000" dirty="0">
                <a:latin typeface="楷体_GB2312" pitchFamily="49" charset="-122"/>
                <a:ea typeface="楷体_GB2312" pitchFamily="49" charset="-122"/>
              </a:rPr>
              <a:t>……</a:t>
            </a:r>
          </a:p>
          <a:p>
            <a:pPr marL="800100" lvl="1" indent="-342900">
              <a:lnSpc>
                <a:spcPct val="150000"/>
              </a:lnSpc>
              <a:buFont typeface="Arial" panose="020B0604020202020204" pitchFamily="34" charset="0"/>
              <a:buChar char="•"/>
            </a:pPr>
            <a:endParaRPr lang="en-US" altLang="zh-CN" dirty="0">
              <a:latin typeface="楷体_GB2312" pitchFamily="49" charset="-122"/>
              <a:ea typeface="楷体_GB2312" pitchFamily="49" charset="-122"/>
            </a:endParaRPr>
          </a:p>
          <a:p>
            <a:endParaRPr lang="zh-CN" altLang="en-US" dirty="0"/>
          </a:p>
        </p:txBody>
      </p:sp>
    </p:spTree>
    <p:extLst>
      <p:ext uri="{BB962C8B-B14F-4D97-AF65-F5344CB8AC3E}">
        <p14:creationId xmlns:p14="http://schemas.microsoft.com/office/powerpoint/2010/main" val="111567625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4B282958-B288-5941-8994-B3C354A0FE23}"/>
              </a:ext>
            </a:extLst>
          </p:cNvPr>
          <p:cNvPicPr>
            <a:picLocks noChangeAspect="1"/>
          </p:cNvPicPr>
          <p:nvPr/>
        </p:nvPicPr>
        <p:blipFill>
          <a:blip r:embed="rId3"/>
          <a:stretch>
            <a:fillRect/>
          </a:stretch>
        </p:blipFill>
        <p:spPr>
          <a:xfrm>
            <a:off x="1511300" y="2338917"/>
            <a:ext cx="2362200" cy="2705100"/>
          </a:xfrm>
          <a:prstGeom prst="rect">
            <a:avLst/>
          </a:prstGeom>
        </p:spPr>
      </p:pic>
      <p:pic>
        <p:nvPicPr>
          <p:cNvPr id="4" name="图片 3">
            <a:extLst>
              <a:ext uri="{FF2B5EF4-FFF2-40B4-BE49-F238E27FC236}">
                <a16:creationId xmlns:a16="http://schemas.microsoft.com/office/drawing/2014/main" id="{34CC25D4-4D21-D64F-BFDC-066CE353DFB9}"/>
              </a:ext>
            </a:extLst>
          </p:cNvPr>
          <p:cNvPicPr>
            <a:picLocks noChangeAspect="1"/>
          </p:cNvPicPr>
          <p:nvPr/>
        </p:nvPicPr>
        <p:blipFill>
          <a:blip r:embed="rId4"/>
          <a:stretch>
            <a:fillRect/>
          </a:stretch>
        </p:blipFill>
        <p:spPr>
          <a:xfrm>
            <a:off x="4567240" y="2347384"/>
            <a:ext cx="2362200" cy="2781300"/>
          </a:xfrm>
          <a:prstGeom prst="rect">
            <a:avLst/>
          </a:prstGeom>
        </p:spPr>
      </p:pic>
      <p:pic>
        <p:nvPicPr>
          <p:cNvPr id="5" name="图片 4">
            <a:extLst>
              <a:ext uri="{FF2B5EF4-FFF2-40B4-BE49-F238E27FC236}">
                <a16:creationId xmlns:a16="http://schemas.microsoft.com/office/drawing/2014/main" id="{439F081E-7387-D14A-BB02-5FE9B413E077}"/>
              </a:ext>
            </a:extLst>
          </p:cNvPr>
          <p:cNvPicPr>
            <a:picLocks noChangeAspect="1"/>
          </p:cNvPicPr>
          <p:nvPr/>
        </p:nvPicPr>
        <p:blipFill>
          <a:blip r:embed="rId5"/>
          <a:stretch>
            <a:fillRect/>
          </a:stretch>
        </p:blipFill>
        <p:spPr>
          <a:xfrm>
            <a:off x="7497233" y="2347384"/>
            <a:ext cx="2362200" cy="2362200"/>
          </a:xfrm>
          <a:prstGeom prst="rect">
            <a:avLst/>
          </a:prstGeom>
        </p:spPr>
      </p:pic>
      <p:pic>
        <p:nvPicPr>
          <p:cNvPr id="6" name="图片 5">
            <a:extLst>
              <a:ext uri="{FF2B5EF4-FFF2-40B4-BE49-F238E27FC236}">
                <a16:creationId xmlns:a16="http://schemas.microsoft.com/office/drawing/2014/main" id="{C7564C03-80A6-9B4E-97B6-D5470AE62EC9}"/>
              </a:ext>
            </a:extLst>
          </p:cNvPr>
          <p:cNvPicPr>
            <a:picLocks noChangeAspect="1"/>
          </p:cNvPicPr>
          <p:nvPr/>
        </p:nvPicPr>
        <p:blipFill>
          <a:blip r:embed="rId6"/>
          <a:stretch>
            <a:fillRect/>
          </a:stretch>
        </p:blipFill>
        <p:spPr>
          <a:xfrm>
            <a:off x="404284" y="1316970"/>
            <a:ext cx="1816100" cy="596900"/>
          </a:xfrm>
          <a:prstGeom prst="rect">
            <a:avLst/>
          </a:prstGeom>
        </p:spPr>
      </p:pic>
      <p:sp>
        <p:nvSpPr>
          <p:cNvPr id="7" name="文本框 6">
            <a:extLst>
              <a:ext uri="{FF2B5EF4-FFF2-40B4-BE49-F238E27FC236}">
                <a16:creationId xmlns:a16="http://schemas.microsoft.com/office/drawing/2014/main" id="{30D56EB6-73D4-DE42-9824-481D2BB4F551}"/>
              </a:ext>
            </a:extLst>
          </p:cNvPr>
          <p:cNvSpPr txBox="1"/>
          <p:nvPr/>
        </p:nvSpPr>
        <p:spPr>
          <a:xfrm>
            <a:off x="2531533" y="1533123"/>
            <a:ext cx="1800493" cy="369332"/>
          </a:xfrm>
          <a:prstGeom prst="rect">
            <a:avLst/>
          </a:prstGeom>
          <a:noFill/>
        </p:spPr>
        <p:txBody>
          <a:bodyPr wrap="none" rtlCol="0">
            <a:spAutoFit/>
          </a:bodyPr>
          <a:lstStyle/>
          <a:p>
            <a:r>
              <a:rPr kumimoji="1" lang="zh-CN" altLang="en-US" dirty="0"/>
              <a:t>研发类职位类别</a:t>
            </a:r>
          </a:p>
        </p:txBody>
      </p:sp>
      <p:sp>
        <p:nvSpPr>
          <p:cNvPr id="13" name="文本框 12">
            <a:extLst>
              <a:ext uri="{FF2B5EF4-FFF2-40B4-BE49-F238E27FC236}">
                <a16:creationId xmlns:a16="http://schemas.microsoft.com/office/drawing/2014/main" id="{E0589B25-9AF5-5244-9222-C74655CD40CA}"/>
              </a:ext>
            </a:extLst>
          </p:cNvPr>
          <p:cNvSpPr txBox="1"/>
          <p:nvPr/>
        </p:nvSpPr>
        <p:spPr>
          <a:xfrm>
            <a:off x="1270001" y="5440917"/>
            <a:ext cx="9888284" cy="369332"/>
          </a:xfrm>
          <a:prstGeom prst="rect">
            <a:avLst/>
          </a:prstGeom>
          <a:noFill/>
        </p:spPr>
        <p:txBody>
          <a:bodyPr wrap="none" rtlCol="0">
            <a:spAutoFit/>
          </a:bodyPr>
          <a:lstStyle/>
          <a:p>
            <a:r>
              <a:rPr kumimoji="1" lang="zh-CN" altLang="en-US" dirty="0"/>
              <a:t>后端、前端、测试、客户端、基础架构、多媒体、安全、运维等研发职位都和</a:t>
            </a:r>
            <a:r>
              <a:rPr kumimoji="1" lang="en-US" altLang="zh-CN" dirty="0"/>
              <a:t>Web</a:t>
            </a:r>
            <a:r>
              <a:rPr kumimoji="1" lang="zh-CN" altLang="en-US" dirty="0"/>
              <a:t>开发技术有关</a:t>
            </a:r>
          </a:p>
        </p:txBody>
      </p:sp>
    </p:spTree>
    <p:extLst>
      <p:ext uri="{BB962C8B-B14F-4D97-AF65-F5344CB8AC3E}">
        <p14:creationId xmlns:p14="http://schemas.microsoft.com/office/powerpoint/2010/main" val="136088982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1.2  Web</a:t>
            </a:r>
            <a:r>
              <a:rPr lang="zh-CN" altLang="en-US" sz="2800" b="1" dirty="0">
                <a:solidFill>
                  <a:schemeClr val="tx1">
                    <a:lumMod val="85000"/>
                    <a:lumOff val="15000"/>
                  </a:schemeClr>
                </a:solidFill>
                <a:latin typeface="+mn-ea"/>
                <a:ea typeface="+mn-ea"/>
              </a:rPr>
              <a:t>系统基本构成和工作过程</a:t>
            </a:r>
          </a:p>
        </p:txBody>
      </p:sp>
      <p:sp>
        <p:nvSpPr>
          <p:cNvPr id="18" name="文本占位符 2"/>
          <p:cNvSpPr txBox="1">
            <a:spLocks/>
          </p:cNvSpPr>
          <p:nvPr/>
        </p:nvSpPr>
        <p:spPr>
          <a:xfrm>
            <a:off x="838200" y="1383528"/>
            <a:ext cx="10515600" cy="4351338"/>
          </a:xfrm>
          <a:prstGeom prst="rect">
            <a:avLst/>
          </a:prstGeom>
        </p:spPr>
        <p:txBody>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000" b="1" dirty="0"/>
              <a:t>Web</a:t>
            </a:r>
            <a:r>
              <a:rPr lang="zh-CN" altLang="en-US" sz="2000" b="1" dirty="0"/>
              <a:t>系统的基本构成</a:t>
            </a:r>
            <a:endParaRPr lang="en-US" altLang="zh-CN" sz="2000" b="1" dirty="0"/>
          </a:p>
          <a:p>
            <a:pPr lvl="1" eaLnBrk="1" hangingPunct="1">
              <a:lnSpc>
                <a:spcPct val="150000"/>
              </a:lnSpc>
            </a:pPr>
            <a:r>
              <a:rPr lang="en-US" altLang="zh-CN" sz="2000" dirty="0">
                <a:ea typeface="宋体" charset="-122"/>
              </a:rPr>
              <a:t>Web</a:t>
            </a:r>
            <a:r>
              <a:rPr lang="zh-CN" altLang="en-US" sz="2000" dirty="0">
                <a:ea typeface="宋体" charset="-122"/>
              </a:rPr>
              <a:t>服务器</a:t>
            </a:r>
            <a:endParaRPr lang="en-US" altLang="zh-CN" sz="2000" dirty="0">
              <a:ea typeface="宋体" charset="-122"/>
            </a:endParaRPr>
          </a:p>
          <a:p>
            <a:pPr lvl="1" eaLnBrk="1" hangingPunct="1">
              <a:lnSpc>
                <a:spcPct val="150000"/>
              </a:lnSpc>
            </a:pPr>
            <a:r>
              <a:rPr lang="en-US" altLang="zh-CN" sz="2000" dirty="0">
                <a:ea typeface="宋体" charset="-122"/>
              </a:rPr>
              <a:t>Web</a:t>
            </a:r>
            <a:r>
              <a:rPr lang="zh-CN" altLang="en-US" sz="2000" dirty="0">
                <a:ea typeface="宋体" charset="-122"/>
              </a:rPr>
              <a:t>浏览器</a:t>
            </a:r>
            <a:endParaRPr lang="en-US" altLang="zh-CN" sz="2000" dirty="0">
              <a:ea typeface="宋体" charset="-122"/>
            </a:endParaRPr>
          </a:p>
          <a:p>
            <a:pPr lvl="1" eaLnBrk="1" hangingPunct="1">
              <a:lnSpc>
                <a:spcPct val="150000"/>
              </a:lnSpc>
            </a:pPr>
            <a:r>
              <a:rPr lang="zh-CN" altLang="en-US" sz="2000" dirty="0">
                <a:ea typeface="宋体" charset="-122"/>
              </a:rPr>
              <a:t>超文本传输协议</a:t>
            </a:r>
            <a:r>
              <a:rPr lang="en-US" altLang="zh-CN" sz="2000" dirty="0">
                <a:ea typeface="宋体" charset="-122"/>
              </a:rPr>
              <a:t>HTTP (</a:t>
            </a:r>
            <a:r>
              <a:rPr lang="en-US" altLang="zh-CN" sz="2000" dirty="0" err="1">
                <a:ea typeface="宋体" charset="-122"/>
              </a:rPr>
              <a:t>HyperText</a:t>
            </a:r>
            <a:r>
              <a:rPr lang="en-US" altLang="zh-CN" sz="2000" dirty="0">
                <a:ea typeface="宋体" charset="-122"/>
              </a:rPr>
              <a:t> Transfer Protocol)</a:t>
            </a:r>
          </a:p>
          <a:p>
            <a:pPr lvl="1" eaLnBrk="1" hangingPunct="1">
              <a:lnSpc>
                <a:spcPct val="150000"/>
              </a:lnSpc>
            </a:pPr>
            <a:r>
              <a:rPr lang="zh-CN" altLang="en-US" sz="2000" dirty="0">
                <a:ea typeface="宋体" charset="-122"/>
              </a:rPr>
              <a:t>超文本标记语言</a:t>
            </a:r>
            <a:r>
              <a:rPr lang="en-US" altLang="zh-CN" sz="2000" dirty="0">
                <a:ea typeface="宋体" charset="-122"/>
              </a:rPr>
              <a:t>HTML(</a:t>
            </a:r>
            <a:r>
              <a:rPr lang="en-US" altLang="zh-CN" sz="2000" dirty="0" err="1">
                <a:ea typeface="宋体" charset="-122"/>
              </a:rPr>
              <a:t>HyperText</a:t>
            </a:r>
            <a:r>
              <a:rPr lang="en-US" altLang="zh-CN" sz="2000" dirty="0">
                <a:ea typeface="宋体" charset="-122"/>
              </a:rPr>
              <a:t> Markup Language)</a:t>
            </a:r>
          </a:p>
          <a:p>
            <a:pPr eaLnBrk="1" hangingPunct="1"/>
            <a:endParaRPr lang="zh-CN" altLang="en-US" dirty="0"/>
          </a:p>
        </p:txBody>
      </p:sp>
      <p:grpSp>
        <p:nvGrpSpPr>
          <p:cNvPr id="19" name="Group 11"/>
          <p:cNvGrpSpPr>
            <a:grpSpLocks/>
          </p:cNvGrpSpPr>
          <p:nvPr/>
        </p:nvGrpSpPr>
        <p:grpSpPr bwMode="auto">
          <a:xfrm>
            <a:off x="2699060" y="4133286"/>
            <a:ext cx="6445250" cy="2320925"/>
            <a:chOff x="884" y="1122"/>
            <a:chExt cx="4060" cy="1462"/>
          </a:xfrm>
        </p:grpSpPr>
        <p:sp>
          <p:nvSpPr>
            <p:cNvPr id="20" name="Line 3"/>
            <p:cNvSpPr>
              <a:spLocks noChangeShapeType="1"/>
            </p:cNvSpPr>
            <p:nvPr/>
          </p:nvSpPr>
          <p:spPr bwMode="auto">
            <a:xfrm flipH="1">
              <a:off x="2237" y="2031"/>
              <a:ext cx="1354" cy="0"/>
            </a:xfrm>
            <a:prstGeom prst="line">
              <a:avLst/>
            </a:prstGeom>
            <a:noFill/>
            <a:ln w="0">
              <a:solidFill>
                <a:schemeClr val="folHlink"/>
              </a:solidFill>
              <a:round/>
              <a:headEnd/>
              <a:tailEnd type="triangle" w="med" len="med"/>
            </a:ln>
          </p:spPr>
          <p:txBody>
            <a:bodyPr/>
            <a:lstStyle/>
            <a:p>
              <a:endParaRPr lang="zh-CN" altLang="en-US" sz="1600"/>
            </a:p>
          </p:txBody>
        </p:sp>
        <p:sp>
          <p:nvSpPr>
            <p:cNvPr id="21" name="Text Box 5"/>
            <p:cNvSpPr txBox="1">
              <a:spLocks noChangeArrowheads="1"/>
            </p:cNvSpPr>
            <p:nvPr/>
          </p:nvSpPr>
          <p:spPr bwMode="auto">
            <a:xfrm>
              <a:off x="3591" y="1122"/>
              <a:ext cx="1353" cy="1462"/>
            </a:xfrm>
            <a:prstGeom prst="rect">
              <a:avLst/>
            </a:prstGeom>
            <a:noFill/>
            <a:ln w="0">
              <a:solidFill>
                <a:schemeClr val="folHlink"/>
              </a:solidFill>
              <a:miter lim="800000"/>
              <a:headEnd/>
              <a:tailEnd/>
            </a:ln>
          </p:spPr>
          <p:txBody>
            <a:bodyPr/>
            <a:lstStyle/>
            <a:p>
              <a:endParaRPr lang="en-US" altLang="zh-CN" sz="2400" dirty="0">
                <a:latin typeface="楷体_GB2312" pitchFamily="49" charset="-122"/>
                <a:ea typeface="楷体_GB2312" pitchFamily="49" charset="-122"/>
              </a:endParaRPr>
            </a:p>
            <a:p>
              <a:endParaRPr lang="en-US" altLang="zh-CN" sz="2400" dirty="0">
                <a:latin typeface="楷体_GB2312" pitchFamily="49" charset="-122"/>
                <a:ea typeface="楷体_GB2312" pitchFamily="49" charset="-122"/>
              </a:endParaRPr>
            </a:p>
            <a:p>
              <a:endParaRPr lang="en-US" altLang="zh-CN" sz="2400" dirty="0">
                <a:latin typeface="楷体_GB2312" pitchFamily="49" charset="-122"/>
                <a:ea typeface="楷体_GB2312" pitchFamily="49" charset="-122"/>
              </a:endParaRPr>
            </a:p>
            <a:p>
              <a:endParaRPr lang="en-US" altLang="zh-CN" sz="2400" dirty="0">
                <a:latin typeface="楷体_GB2312" pitchFamily="49" charset="-122"/>
                <a:ea typeface="楷体_GB2312" pitchFamily="49" charset="-122"/>
              </a:endParaRPr>
            </a:p>
            <a:p>
              <a:pPr algn="ctr"/>
              <a:r>
                <a:rPr lang="en-US" altLang="zh-CN" sz="2400" dirty="0">
                  <a:latin typeface="楷体_GB2312" pitchFamily="49" charset="-122"/>
                  <a:ea typeface="楷体_GB2312" pitchFamily="49" charset="-122"/>
                </a:rPr>
                <a:t>Web</a:t>
              </a:r>
              <a:r>
                <a:rPr lang="zh-CN" altLang="en-US" sz="2400" dirty="0">
                  <a:latin typeface="楷体_GB2312" pitchFamily="49" charset="-122"/>
                  <a:ea typeface="楷体_GB2312" pitchFamily="49" charset="-122"/>
                </a:rPr>
                <a:t>服务器</a:t>
              </a:r>
            </a:p>
          </p:txBody>
        </p:sp>
        <p:sp>
          <p:nvSpPr>
            <p:cNvPr id="22" name="Text Box 6"/>
            <p:cNvSpPr txBox="1">
              <a:spLocks noChangeArrowheads="1"/>
            </p:cNvSpPr>
            <p:nvPr/>
          </p:nvSpPr>
          <p:spPr bwMode="auto">
            <a:xfrm>
              <a:off x="884" y="1122"/>
              <a:ext cx="1353" cy="1462"/>
            </a:xfrm>
            <a:prstGeom prst="rect">
              <a:avLst/>
            </a:prstGeom>
            <a:noFill/>
            <a:ln w="0">
              <a:solidFill>
                <a:schemeClr val="folHlink"/>
              </a:solidFill>
              <a:miter lim="800000"/>
              <a:headEnd/>
              <a:tailEnd/>
            </a:ln>
          </p:spPr>
          <p:txBody>
            <a:bodyPr/>
            <a:lstStyle/>
            <a:p>
              <a:pPr fontAlgn="ctr"/>
              <a:endParaRPr lang="en-US" altLang="zh-CN" sz="2400" dirty="0">
                <a:latin typeface="楷体_GB2312" pitchFamily="49" charset="-122"/>
                <a:ea typeface="楷体_GB2312" pitchFamily="49" charset="-122"/>
              </a:endParaRPr>
            </a:p>
            <a:p>
              <a:pPr fontAlgn="ctr"/>
              <a:endParaRPr lang="en-US" altLang="zh-CN" sz="2400" dirty="0">
                <a:latin typeface="楷体_GB2312" pitchFamily="49" charset="-122"/>
                <a:ea typeface="楷体_GB2312" pitchFamily="49" charset="-122"/>
              </a:endParaRPr>
            </a:p>
            <a:p>
              <a:pPr fontAlgn="ctr"/>
              <a:endParaRPr lang="en-US" altLang="zh-CN" sz="2400" dirty="0">
                <a:latin typeface="楷体_GB2312" pitchFamily="49" charset="-122"/>
                <a:ea typeface="楷体_GB2312" pitchFamily="49" charset="-122"/>
              </a:endParaRPr>
            </a:p>
            <a:p>
              <a:pPr fontAlgn="ctr"/>
              <a:endParaRPr lang="en-US" altLang="zh-CN" sz="2400" dirty="0">
                <a:latin typeface="楷体_GB2312" pitchFamily="49" charset="-122"/>
                <a:ea typeface="楷体_GB2312" pitchFamily="49" charset="-122"/>
              </a:endParaRPr>
            </a:p>
            <a:p>
              <a:pPr algn="ctr" fontAlgn="ctr"/>
              <a:r>
                <a:rPr lang="en-US" altLang="zh-CN" sz="2400" dirty="0">
                  <a:latin typeface="楷体_GB2312" pitchFamily="49" charset="-122"/>
                  <a:ea typeface="楷体_GB2312" pitchFamily="49" charset="-122"/>
                </a:rPr>
                <a:t>Web</a:t>
              </a:r>
              <a:r>
                <a:rPr lang="zh-CN" altLang="en-US" sz="2400" dirty="0">
                  <a:latin typeface="楷体_GB2312" pitchFamily="49" charset="-122"/>
                  <a:ea typeface="楷体_GB2312" pitchFamily="49" charset="-122"/>
                </a:rPr>
                <a:t>浏览器</a:t>
              </a:r>
            </a:p>
          </p:txBody>
        </p:sp>
        <p:sp>
          <p:nvSpPr>
            <p:cNvPr id="23" name="Line 7"/>
            <p:cNvSpPr>
              <a:spLocks noChangeShapeType="1"/>
            </p:cNvSpPr>
            <p:nvPr/>
          </p:nvSpPr>
          <p:spPr bwMode="auto">
            <a:xfrm>
              <a:off x="2237" y="1543"/>
              <a:ext cx="1354" cy="0"/>
            </a:xfrm>
            <a:prstGeom prst="line">
              <a:avLst/>
            </a:prstGeom>
            <a:noFill/>
            <a:ln w="0">
              <a:solidFill>
                <a:schemeClr val="folHlink"/>
              </a:solidFill>
              <a:round/>
              <a:headEnd/>
              <a:tailEnd type="triangle" w="med" len="med"/>
            </a:ln>
          </p:spPr>
          <p:txBody>
            <a:bodyPr/>
            <a:lstStyle/>
            <a:p>
              <a:endParaRPr lang="zh-CN" altLang="en-US" sz="1600"/>
            </a:p>
          </p:txBody>
        </p:sp>
        <p:sp>
          <p:nvSpPr>
            <p:cNvPr id="24" name="Text Box 8"/>
            <p:cNvSpPr txBox="1">
              <a:spLocks noChangeArrowheads="1"/>
            </p:cNvSpPr>
            <p:nvPr/>
          </p:nvSpPr>
          <p:spPr bwMode="auto">
            <a:xfrm>
              <a:off x="2373" y="1200"/>
              <a:ext cx="1250" cy="384"/>
            </a:xfrm>
            <a:prstGeom prst="rect">
              <a:avLst/>
            </a:prstGeom>
            <a:noFill/>
            <a:ln w="0">
              <a:noFill/>
              <a:miter lim="800000"/>
              <a:headEnd/>
              <a:tailEnd/>
            </a:ln>
          </p:spPr>
          <p:txBody>
            <a:bodyPr/>
            <a:lstStyle/>
            <a:p>
              <a:r>
                <a:rPr lang="en-US" altLang="zh-CN" sz="2400" dirty="0">
                  <a:latin typeface="楷体_GB2312" pitchFamily="49" charset="-122"/>
                  <a:ea typeface="楷体_GB2312" pitchFamily="49" charset="-122"/>
                </a:rPr>
                <a:t>HTTP</a:t>
              </a:r>
              <a:r>
                <a:rPr lang="zh-CN" altLang="en-US" sz="2400" dirty="0">
                  <a:latin typeface="楷体_GB2312" pitchFamily="49" charset="-122"/>
                  <a:ea typeface="楷体_GB2312" pitchFamily="49" charset="-122"/>
                </a:rPr>
                <a:t>请求</a:t>
              </a:r>
            </a:p>
          </p:txBody>
        </p:sp>
        <p:sp>
          <p:nvSpPr>
            <p:cNvPr id="25" name="Text Box 9"/>
            <p:cNvSpPr txBox="1">
              <a:spLocks noChangeArrowheads="1"/>
            </p:cNvSpPr>
            <p:nvPr/>
          </p:nvSpPr>
          <p:spPr bwMode="auto">
            <a:xfrm>
              <a:off x="2373" y="2031"/>
              <a:ext cx="1295" cy="321"/>
            </a:xfrm>
            <a:prstGeom prst="rect">
              <a:avLst/>
            </a:prstGeom>
            <a:noFill/>
            <a:ln w="0">
              <a:noFill/>
              <a:miter lim="800000"/>
              <a:headEnd/>
              <a:tailEnd/>
            </a:ln>
          </p:spPr>
          <p:txBody>
            <a:bodyPr/>
            <a:lstStyle/>
            <a:p>
              <a:r>
                <a:rPr lang="en-US" altLang="zh-CN" sz="2400" dirty="0">
                  <a:latin typeface="楷体_GB2312" pitchFamily="49" charset="-122"/>
                  <a:ea typeface="楷体_GB2312" pitchFamily="49" charset="-122"/>
                </a:rPr>
                <a:t>HTTP</a:t>
              </a:r>
              <a:r>
                <a:rPr lang="zh-CN" altLang="en-US" sz="2400" dirty="0">
                  <a:latin typeface="楷体_GB2312" pitchFamily="49" charset="-122"/>
                  <a:ea typeface="楷体_GB2312" pitchFamily="49" charset="-122"/>
                </a:rPr>
                <a:t>响应</a:t>
              </a:r>
            </a:p>
          </p:txBody>
        </p:sp>
      </p:grpSp>
      <p:pic>
        <p:nvPicPr>
          <p:cNvPr id="3" name="图片 2">
            <a:extLst>
              <a:ext uri="{FF2B5EF4-FFF2-40B4-BE49-F238E27FC236}">
                <a16:creationId xmlns:a16="http://schemas.microsoft.com/office/drawing/2014/main" id="{2EDAE8C5-B2DF-6A45-A9D9-27A483F33CD3}"/>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7410335" y="4257111"/>
            <a:ext cx="1197826" cy="1361017"/>
          </a:xfrm>
          <a:prstGeom prst="rect">
            <a:avLst/>
          </a:prstGeom>
        </p:spPr>
      </p:pic>
      <p:pic>
        <p:nvPicPr>
          <p:cNvPr id="4" name="图片 3">
            <a:extLst>
              <a:ext uri="{FF2B5EF4-FFF2-40B4-BE49-F238E27FC236}">
                <a16:creationId xmlns:a16="http://schemas.microsoft.com/office/drawing/2014/main" id="{A3C9D399-B101-7942-9D58-DECC2C1625EA}"/>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3047689" y="4381961"/>
            <a:ext cx="1341581" cy="1092511"/>
          </a:xfrm>
          <a:prstGeom prst="rect">
            <a:avLst/>
          </a:prstGeom>
        </p:spPr>
      </p:pic>
    </p:spTree>
    <p:extLst>
      <p:ext uri="{BB962C8B-B14F-4D97-AF65-F5344CB8AC3E}">
        <p14:creationId xmlns:p14="http://schemas.microsoft.com/office/powerpoint/2010/main" val="398421798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graphicFrame>
        <p:nvGraphicFramePr>
          <p:cNvPr id="14" name="Object 3"/>
          <p:cNvGraphicFramePr>
            <a:graphicFrameLocks noChangeAspect="1"/>
          </p:cNvGraphicFramePr>
          <p:nvPr/>
        </p:nvGraphicFramePr>
        <p:xfrm>
          <a:off x="3900459" y="2773345"/>
          <a:ext cx="3844925" cy="1692275"/>
        </p:xfrm>
        <a:graphic>
          <a:graphicData uri="http://schemas.openxmlformats.org/presentationml/2006/ole">
            <mc:AlternateContent xmlns:mc="http://schemas.openxmlformats.org/markup-compatibility/2006">
              <mc:Choice xmlns:v="urn:schemas-microsoft-com:vml" Requires="v">
                <p:oleObj spid="_x0000_s4112" name="VISIO" r:id="rId4" imgW="1689840" imgH="964440" progId="Visio.Drawing.11">
                  <p:embed/>
                </p:oleObj>
              </mc:Choice>
              <mc:Fallback>
                <p:oleObj name="VISIO" r:id="rId4" imgW="1689840" imgH="964440" progId="Visio.Drawing.11">
                  <p:embed/>
                  <p:pic>
                    <p:nvPicPr>
                      <p:cNvPr id="1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0459" y="2773345"/>
                        <a:ext cx="3844925" cy="169227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15" name="Picture 4"/>
          <p:cNvPicPr>
            <a:picLocks noChangeArrowheads="1"/>
          </p:cNvPicPr>
          <p:nvPr/>
        </p:nvPicPr>
        <p:blipFill>
          <a:blip r:embed="rId6"/>
          <a:srcRect/>
          <a:stretch>
            <a:fillRect/>
          </a:stretch>
        </p:blipFill>
        <p:spPr bwMode="auto">
          <a:xfrm>
            <a:off x="7534247" y="1287445"/>
            <a:ext cx="1665287" cy="2416175"/>
          </a:xfrm>
          <a:prstGeom prst="rect">
            <a:avLst/>
          </a:prstGeom>
          <a:noFill/>
          <a:ln w="9525">
            <a:noFill/>
            <a:miter lim="800000"/>
            <a:headEnd/>
            <a:tailEnd/>
          </a:ln>
        </p:spPr>
      </p:pic>
      <p:sp>
        <p:nvSpPr>
          <p:cNvPr id="16" name="Freeform 5"/>
          <p:cNvSpPr>
            <a:spLocks/>
          </p:cNvSpPr>
          <p:nvPr/>
        </p:nvSpPr>
        <p:spPr bwMode="auto">
          <a:xfrm>
            <a:off x="4991071" y="3100369"/>
            <a:ext cx="449262" cy="266700"/>
          </a:xfrm>
          <a:custGeom>
            <a:avLst/>
            <a:gdLst>
              <a:gd name="T0" fmla="*/ 2147483647 w 117"/>
              <a:gd name="T1" fmla="*/ 2147483647 h 118"/>
              <a:gd name="T2" fmla="*/ 0 w 117"/>
              <a:gd name="T3" fmla="*/ 2147483647 h 118"/>
              <a:gd name="T4" fmla="*/ 0 w 117"/>
              <a:gd name="T5" fmla="*/ 2147483647 h 118"/>
              <a:gd name="T6" fmla="*/ 2147483647 w 117"/>
              <a:gd name="T7" fmla="*/ 2147483647 h 118"/>
              <a:gd name="T8" fmla="*/ 2147483647 w 117"/>
              <a:gd name="T9" fmla="*/ 2147483647 h 118"/>
              <a:gd name="T10" fmla="*/ 2147483647 w 117"/>
              <a:gd name="T11" fmla="*/ 0 h 118"/>
              <a:gd name="T12" fmla="*/ 2147483647 w 117"/>
              <a:gd name="T13" fmla="*/ 0 h 118"/>
              <a:gd name="T14" fmla="*/ 2147483647 w 117"/>
              <a:gd name="T15" fmla="*/ 0 h 118"/>
              <a:gd name="T16" fmla="*/ 2147483647 w 117"/>
              <a:gd name="T17" fmla="*/ 2147483647 h 118"/>
              <a:gd name="T18" fmla="*/ 2147483647 w 117"/>
              <a:gd name="T19" fmla="*/ 2147483647 h 118"/>
              <a:gd name="T20" fmla="*/ 2147483647 w 117"/>
              <a:gd name="T21" fmla="*/ 2147483647 h 118"/>
              <a:gd name="T22" fmla="*/ 2147483647 w 117"/>
              <a:gd name="T23" fmla="*/ 2147483647 h 118"/>
              <a:gd name="T24" fmla="*/ 2147483647 w 117"/>
              <a:gd name="T25" fmla="*/ 2147483647 h 118"/>
              <a:gd name="T26" fmla="*/ 2147483647 w 117"/>
              <a:gd name="T27" fmla="*/ 2147483647 h 118"/>
              <a:gd name="T28" fmla="*/ 2147483647 w 117"/>
              <a:gd name="T29" fmla="*/ 2147483647 h 118"/>
              <a:gd name="T30" fmla="*/ 2147483647 w 117"/>
              <a:gd name="T31" fmla="*/ 2147483647 h 118"/>
              <a:gd name="T32" fmla="*/ 2147483647 w 117"/>
              <a:gd name="T33" fmla="*/ 2147483647 h 118"/>
              <a:gd name="T34" fmla="*/ 2147483647 w 117"/>
              <a:gd name="T35" fmla="*/ 2147483647 h 118"/>
              <a:gd name="T36" fmla="*/ 2147483647 w 117"/>
              <a:gd name="T37" fmla="*/ 2147483647 h 118"/>
              <a:gd name="T38" fmla="*/ 2147483647 w 117"/>
              <a:gd name="T39" fmla="*/ 2147483647 h 118"/>
              <a:gd name="T40" fmla="*/ 2147483647 w 117"/>
              <a:gd name="T41" fmla="*/ 2147483647 h 118"/>
              <a:gd name="T42" fmla="*/ 2147483647 w 117"/>
              <a:gd name="T43" fmla="*/ 2147483647 h 118"/>
              <a:gd name="T44" fmla="*/ 2147483647 w 117"/>
              <a:gd name="T45" fmla="*/ 2147483647 h 118"/>
              <a:gd name="T46" fmla="*/ 2147483647 w 117"/>
              <a:gd name="T47" fmla="*/ 2147483647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a:ea typeface="宋体" charset="-122"/>
            </a:endParaRPr>
          </a:p>
        </p:txBody>
      </p:sp>
      <p:sp>
        <p:nvSpPr>
          <p:cNvPr id="17" name="Freeform 6"/>
          <p:cNvSpPr>
            <a:spLocks/>
          </p:cNvSpPr>
          <p:nvPr/>
        </p:nvSpPr>
        <p:spPr bwMode="auto">
          <a:xfrm>
            <a:off x="6048346" y="3030519"/>
            <a:ext cx="315912" cy="196850"/>
          </a:xfrm>
          <a:custGeom>
            <a:avLst/>
            <a:gdLst>
              <a:gd name="T0" fmla="*/ 0 w 82"/>
              <a:gd name="T1" fmla="*/ 0 h 87"/>
              <a:gd name="T2" fmla="*/ 2147483647 w 82"/>
              <a:gd name="T3" fmla="*/ 2147483647 h 87"/>
              <a:gd name="T4" fmla="*/ 2147483647 w 82"/>
              <a:gd name="T5" fmla="*/ 2147483647 h 87"/>
              <a:gd name="T6" fmla="*/ 2147483647 w 82"/>
              <a:gd name="T7" fmla="*/ 2147483647 h 87"/>
              <a:gd name="T8" fmla="*/ 2147483647 w 82"/>
              <a:gd name="T9" fmla="*/ 2147483647 h 87"/>
              <a:gd name="T10" fmla="*/ 2147483647 w 82"/>
              <a:gd name="T11" fmla="*/ 2147483647 h 87"/>
              <a:gd name="T12" fmla="*/ 2147483647 w 82"/>
              <a:gd name="T13" fmla="*/ 2147483647 h 87"/>
              <a:gd name="T14" fmla="*/ 2147483647 w 82"/>
              <a:gd name="T15" fmla="*/ 2147483647 h 87"/>
              <a:gd name="T16" fmla="*/ 2147483647 w 82"/>
              <a:gd name="T17" fmla="*/ 2147483647 h 87"/>
              <a:gd name="T18" fmla="*/ 2147483647 w 82"/>
              <a:gd name="T19" fmla="*/ 2147483647 h 87"/>
              <a:gd name="T20" fmla="*/ 2147483647 w 82"/>
              <a:gd name="T21" fmla="*/ 2147483647 h 87"/>
              <a:gd name="T22" fmla="*/ 2147483647 w 82"/>
              <a:gd name="T23" fmla="*/ 2147483647 h 87"/>
              <a:gd name="T24" fmla="*/ 2147483647 w 82"/>
              <a:gd name="T25" fmla="*/ 2147483647 h 87"/>
              <a:gd name="T26" fmla="*/ 0 w 82"/>
              <a:gd name="T27" fmla="*/ 2147483647 h 87"/>
              <a:gd name="T28" fmla="*/ 0 w 82"/>
              <a:gd name="T29" fmla="*/ 2147483647 h 87"/>
              <a:gd name="T30" fmla="*/ 2147483647 w 82"/>
              <a:gd name="T31" fmla="*/ 2147483647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a:ea typeface="宋体" charset="-122"/>
            </a:endParaRPr>
          </a:p>
        </p:txBody>
      </p:sp>
      <p:sp>
        <p:nvSpPr>
          <p:cNvPr id="28" name="Freeform 7"/>
          <p:cNvSpPr>
            <a:spLocks/>
          </p:cNvSpPr>
          <p:nvPr/>
        </p:nvSpPr>
        <p:spPr bwMode="auto">
          <a:xfrm>
            <a:off x="7292946" y="3130531"/>
            <a:ext cx="1016000" cy="744538"/>
          </a:xfrm>
          <a:custGeom>
            <a:avLst/>
            <a:gdLst>
              <a:gd name="T0" fmla="*/ 2147483647 w 567"/>
              <a:gd name="T1" fmla="*/ 0 h 371"/>
              <a:gd name="T2" fmla="*/ 2147483647 w 567"/>
              <a:gd name="T3" fmla="*/ 2147483647 h 371"/>
              <a:gd name="T4" fmla="*/ 2147483647 w 567"/>
              <a:gd name="T5" fmla="*/ 2147483647 h 371"/>
              <a:gd name="T6" fmla="*/ 2147483647 w 567"/>
              <a:gd name="T7" fmla="*/ 2147483647 h 371"/>
              <a:gd name="T8" fmla="*/ 0 w 567"/>
              <a:gd name="T9" fmla="*/ 2147483647 h 371"/>
              <a:gd name="T10" fmla="*/ 0 60000 65536"/>
              <a:gd name="T11" fmla="*/ 0 60000 65536"/>
              <a:gd name="T12" fmla="*/ 0 60000 65536"/>
              <a:gd name="T13" fmla="*/ 0 60000 65536"/>
              <a:gd name="T14" fmla="*/ 0 60000 65536"/>
              <a:gd name="T15" fmla="*/ 0 w 567"/>
              <a:gd name="T16" fmla="*/ 0 h 371"/>
              <a:gd name="T17" fmla="*/ 567 w 567"/>
              <a:gd name="T18" fmla="*/ 371 h 371"/>
            </a:gdLst>
            <a:ahLst/>
            <a:cxnLst>
              <a:cxn ang="T10">
                <a:pos x="T0" y="T1"/>
              </a:cxn>
              <a:cxn ang="T11">
                <a:pos x="T2" y="T3"/>
              </a:cxn>
              <a:cxn ang="T12">
                <a:pos x="T4" y="T5"/>
              </a:cxn>
              <a:cxn ang="T13">
                <a:pos x="T6" y="T7"/>
              </a:cxn>
              <a:cxn ang="T14">
                <a:pos x="T8" y="T9"/>
              </a:cxn>
            </a:cxnLst>
            <a:rect l="T15" t="T16" r="T17" b="T18"/>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38100">
            <a:solidFill>
              <a:srgbClr val="333399"/>
            </a:solidFill>
            <a:round/>
            <a:headEnd/>
            <a:tailEnd/>
          </a:ln>
        </p:spPr>
        <p:txBody>
          <a:bodyPr wrap="none" anchor="ctr"/>
          <a:lstStyle/>
          <a:p>
            <a:endParaRPr lang="zh-CN" altLang="en-US">
              <a:ea typeface="宋体" charset="-122"/>
            </a:endParaRPr>
          </a:p>
        </p:txBody>
      </p:sp>
      <p:sp>
        <p:nvSpPr>
          <p:cNvPr id="29" name="Freeform 8"/>
          <p:cNvSpPr>
            <a:spLocks/>
          </p:cNvSpPr>
          <p:nvPr/>
        </p:nvSpPr>
        <p:spPr bwMode="auto">
          <a:xfrm>
            <a:off x="3284508" y="2779695"/>
            <a:ext cx="1047750" cy="1081087"/>
          </a:xfrm>
          <a:custGeom>
            <a:avLst/>
            <a:gdLst>
              <a:gd name="T0" fmla="*/ 2147483647 w 759"/>
              <a:gd name="T1" fmla="*/ 0 h 664"/>
              <a:gd name="T2" fmla="*/ 2147483647 w 759"/>
              <a:gd name="T3" fmla="*/ 2147483647 h 664"/>
              <a:gd name="T4" fmla="*/ 2147483647 w 759"/>
              <a:gd name="T5" fmla="*/ 2147483647 h 664"/>
              <a:gd name="T6" fmla="*/ 2147483647 w 759"/>
              <a:gd name="T7" fmla="*/ 2147483647 h 664"/>
              <a:gd name="T8" fmla="*/ 2147483647 w 759"/>
              <a:gd name="T9" fmla="*/ 2147483647 h 664"/>
              <a:gd name="T10" fmla="*/ 2147483647 w 759"/>
              <a:gd name="T11" fmla="*/ 2147483647 h 664"/>
              <a:gd name="T12" fmla="*/ 2147483647 w 759"/>
              <a:gd name="T13" fmla="*/ 2147483647 h 664"/>
              <a:gd name="T14" fmla="*/ 2147483647 w 759"/>
              <a:gd name="T15" fmla="*/ 2147483647 h 664"/>
              <a:gd name="T16" fmla="*/ 0 60000 65536"/>
              <a:gd name="T17" fmla="*/ 0 60000 65536"/>
              <a:gd name="T18" fmla="*/ 0 60000 65536"/>
              <a:gd name="T19" fmla="*/ 0 60000 65536"/>
              <a:gd name="T20" fmla="*/ 0 60000 65536"/>
              <a:gd name="T21" fmla="*/ 0 60000 65536"/>
              <a:gd name="T22" fmla="*/ 0 60000 65536"/>
              <a:gd name="T23" fmla="*/ 0 60000 65536"/>
              <a:gd name="T24" fmla="*/ 0 w 759"/>
              <a:gd name="T25" fmla="*/ 0 h 664"/>
              <a:gd name="T26" fmla="*/ 759 w 759"/>
              <a:gd name="T27" fmla="*/ 664 h 6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38100" cap="rnd">
            <a:solidFill>
              <a:srgbClr val="333399"/>
            </a:solidFill>
            <a:round/>
            <a:headEnd/>
            <a:tailEnd/>
          </a:ln>
        </p:spPr>
        <p:txBody>
          <a:bodyPr/>
          <a:lstStyle/>
          <a:p>
            <a:endParaRPr lang="zh-CN" altLang="en-US">
              <a:ea typeface="宋体" charset="-122"/>
            </a:endParaRPr>
          </a:p>
        </p:txBody>
      </p:sp>
      <p:sp>
        <p:nvSpPr>
          <p:cNvPr id="30" name="Rectangle 9"/>
          <p:cNvSpPr>
            <a:spLocks noChangeArrowheads="1"/>
          </p:cNvSpPr>
          <p:nvPr/>
        </p:nvSpPr>
        <p:spPr bwMode="auto">
          <a:xfrm>
            <a:off x="5375247" y="3713145"/>
            <a:ext cx="952185" cy="397545"/>
          </a:xfrm>
          <a:prstGeom prst="rect">
            <a:avLst/>
          </a:prstGeom>
          <a:noFill/>
          <a:ln w="12700">
            <a:noFill/>
            <a:miter lim="800000"/>
            <a:headEnd/>
            <a:tailEnd/>
          </a:ln>
        </p:spPr>
        <p:txBody>
          <a:bodyPr wrap="none" lIns="90488" tIns="44450" rIns="90488" bIns="44450">
            <a:spAutoFit/>
          </a:bodyPr>
          <a:lstStyle/>
          <a:p>
            <a:pPr algn="l" eaLnBrk="0" hangingPunct="0"/>
            <a:r>
              <a:rPr kumimoji="1" lang="zh-CN" altLang="en-US" sz="2000">
                <a:solidFill>
                  <a:srgbClr val="333399"/>
                </a:solidFill>
                <a:ea typeface="黑体" pitchFamily="49" charset="-122"/>
              </a:rPr>
              <a:t>因特网</a:t>
            </a:r>
          </a:p>
        </p:txBody>
      </p:sp>
      <p:sp>
        <p:nvSpPr>
          <p:cNvPr id="31" name="Rectangle 10"/>
          <p:cNvSpPr>
            <a:spLocks noChangeArrowheads="1"/>
          </p:cNvSpPr>
          <p:nvPr/>
        </p:nvSpPr>
        <p:spPr bwMode="auto">
          <a:xfrm>
            <a:off x="7630693" y="1134299"/>
            <a:ext cx="3225828" cy="335989"/>
          </a:xfrm>
          <a:prstGeom prst="rect">
            <a:avLst/>
          </a:prstGeom>
          <a:noFill/>
          <a:ln w="12700">
            <a:noFill/>
            <a:miter lim="800000"/>
            <a:headEnd/>
            <a:tailEnd/>
          </a:ln>
        </p:spPr>
        <p:txBody>
          <a:bodyPr wrap="square" lIns="90488" tIns="44450" rIns="90488" bIns="44450">
            <a:spAutoFit/>
          </a:bodyPr>
          <a:lstStyle/>
          <a:p>
            <a:pPr eaLnBrk="0" hangingPunct="0">
              <a:lnSpc>
                <a:spcPct val="80000"/>
              </a:lnSpc>
            </a:pPr>
            <a:r>
              <a:rPr kumimoji="1" lang="zh-CN" altLang="en-US" sz="2000" dirty="0">
                <a:solidFill>
                  <a:srgbClr val="333399"/>
                </a:solidFill>
                <a:ea typeface="黑体" pitchFamily="49" charset="-122"/>
              </a:rPr>
              <a:t>服务器</a:t>
            </a:r>
            <a:r>
              <a:rPr kumimoji="1" lang="en-US" altLang="zh-CN" sz="2000" dirty="0" err="1">
                <a:solidFill>
                  <a:srgbClr val="333399"/>
                </a:solidFill>
                <a:ea typeface="黑体" pitchFamily="49" charset="-122"/>
              </a:rPr>
              <a:t>www.bupt.edu.cn</a:t>
            </a:r>
            <a:endParaRPr kumimoji="1" lang="en-US" altLang="zh-CN" sz="2000" dirty="0">
              <a:solidFill>
                <a:srgbClr val="333399"/>
              </a:solidFill>
              <a:ea typeface="黑体" pitchFamily="49" charset="-122"/>
            </a:endParaRPr>
          </a:p>
        </p:txBody>
      </p:sp>
      <p:sp>
        <p:nvSpPr>
          <p:cNvPr id="32" name="Rectangle 11"/>
          <p:cNvSpPr>
            <a:spLocks noChangeArrowheads="1"/>
          </p:cNvSpPr>
          <p:nvPr/>
        </p:nvSpPr>
        <p:spPr bwMode="auto">
          <a:xfrm>
            <a:off x="4549143" y="1052813"/>
            <a:ext cx="2236191" cy="397545"/>
          </a:xfrm>
          <a:prstGeom prst="rect">
            <a:avLst/>
          </a:prstGeom>
          <a:noFill/>
          <a:ln w="19050">
            <a:noFill/>
            <a:miter lim="800000"/>
            <a:headEnd/>
            <a:tailEnd/>
          </a:ln>
        </p:spPr>
        <p:txBody>
          <a:bodyPr wrap="none" lIns="90488" tIns="44450" rIns="90488" bIns="44450">
            <a:spAutoFit/>
          </a:bodyPr>
          <a:lstStyle/>
          <a:p>
            <a:pPr algn="l" eaLnBrk="0" hangingPunct="0"/>
            <a:r>
              <a:rPr kumimoji="1" lang="zh-CN" altLang="zh-CN" sz="2000" dirty="0">
                <a:solidFill>
                  <a:srgbClr val="333399"/>
                </a:solidFill>
                <a:ea typeface="黑体" pitchFamily="49" charset="-122"/>
              </a:rPr>
              <a:t>链接到</a:t>
            </a:r>
            <a:r>
              <a:rPr kumimoji="1" lang="en-US" altLang="zh-CN" sz="2000" dirty="0">
                <a:solidFill>
                  <a:srgbClr val="333399"/>
                </a:solidFill>
                <a:ea typeface="黑体" pitchFamily="49" charset="-122"/>
              </a:rPr>
              <a:t>URL</a:t>
            </a:r>
            <a:r>
              <a:rPr kumimoji="1" lang="zh-CN" altLang="en-US" sz="2000" dirty="0">
                <a:solidFill>
                  <a:srgbClr val="333399"/>
                </a:solidFill>
                <a:ea typeface="黑体" pitchFamily="49" charset="-122"/>
              </a:rPr>
              <a:t>的超链</a:t>
            </a:r>
          </a:p>
        </p:txBody>
      </p:sp>
      <p:sp>
        <p:nvSpPr>
          <p:cNvPr id="33" name="Rectangle 12"/>
          <p:cNvSpPr>
            <a:spLocks noChangeArrowheads="1"/>
          </p:cNvSpPr>
          <p:nvPr/>
        </p:nvSpPr>
        <p:spPr bwMode="auto">
          <a:xfrm>
            <a:off x="4449734" y="3186094"/>
            <a:ext cx="2835275" cy="393700"/>
          </a:xfrm>
          <a:prstGeom prst="rect">
            <a:avLst/>
          </a:prstGeom>
          <a:solidFill>
            <a:schemeClr val="bg1"/>
          </a:solidFill>
          <a:ln w="19050">
            <a:noFill/>
            <a:miter lim="800000"/>
            <a:headEnd/>
            <a:tailEnd/>
          </a:ln>
        </p:spPr>
        <p:txBody>
          <a:bodyPr wrap="none" lIns="90488" tIns="44450" rIns="90488" bIns="44450">
            <a:spAutoFit/>
          </a:bodyPr>
          <a:lstStyle/>
          <a:p>
            <a:pPr algn="l" eaLnBrk="0" hangingPunct="0"/>
            <a:r>
              <a:rPr kumimoji="1" lang="en-US" altLang="zh-CN" sz="2000">
                <a:solidFill>
                  <a:srgbClr val="333399"/>
                </a:solidFill>
                <a:ea typeface="黑体" pitchFamily="49" charset="-122"/>
              </a:rPr>
              <a:t>HTTP </a:t>
            </a:r>
            <a:r>
              <a:rPr kumimoji="1" lang="zh-CN" altLang="en-US" sz="2000">
                <a:solidFill>
                  <a:srgbClr val="333399"/>
                </a:solidFill>
                <a:ea typeface="黑体" pitchFamily="49" charset="-122"/>
              </a:rPr>
              <a:t>使用此 </a:t>
            </a:r>
            <a:r>
              <a:rPr kumimoji="1" lang="en-US" altLang="zh-CN" sz="2000">
                <a:solidFill>
                  <a:srgbClr val="333399"/>
                </a:solidFill>
                <a:ea typeface="黑体" pitchFamily="49" charset="-122"/>
              </a:rPr>
              <a:t>TCP </a:t>
            </a:r>
            <a:r>
              <a:rPr kumimoji="1" lang="zh-CN" altLang="en-US" sz="2000">
                <a:solidFill>
                  <a:srgbClr val="333399"/>
                </a:solidFill>
                <a:ea typeface="黑体" pitchFamily="49" charset="-122"/>
              </a:rPr>
              <a:t>连接</a:t>
            </a:r>
          </a:p>
        </p:txBody>
      </p:sp>
      <p:sp>
        <p:nvSpPr>
          <p:cNvPr id="34" name="Rectangle 13"/>
          <p:cNvSpPr>
            <a:spLocks noChangeArrowheads="1"/>
          </p:cNvSpPr>
          <p:nvPr/>
        </p:nvSpPr>
        <p:spPr bwMode="auto">
          <a:xfrm>
            <a:off x="4049684" y="1922445"/>
            <a:ext cx="944563" cy="638175"/>
          </a:xfrm>
          <a:prstGeom prst="rect">
            <a:avLst/>
          </a:prstGeom>
          <a:noFill/>
          <a:ln w="19050">
            <a:noFill/>
            <a:miter lim="800000"/>
            <a:headEnd/>
            <a:tailEnd/>
          </a:ln>
        </p:spPr>
        <p:txBody>
          <a:bodyPr wrap="none" lIns="90488" tIns="44450" rIns="90488" bIns="44450">
            <a:spAutoFit/>
          </a:bodyPr>
          <a:lstStyle/>
          <a:p>
            <a:pPr algn="l" eaLnBrk="0" hangingPunct="0">
              <a:lnSpc>
                <a:spcPct val="90000"/>
              </a:lnSpc>
            </a:pPr>
            <a:r>
              <a:rPr kumimoji="1" lang="zh-CN" altLang="en-US" sz="2000" dirty="0">
                <a:solidFill>
                  <a:srgbClr val="333399"/>
                </a:solidFill>
                <a:ea typeface="黑体" pitchFamily="49" charset="-122"/>
              </a:rPr>
              <a:t>浏览器</a:t>
            </a:r>
          </a:p>
          <a:p>
            <a:pPr algn="l" eaLnBrk="0" hangingPunct="0">
              <a:lnSpc>
                <a:spcPct val="90000"/>
              </a:lnSpc>
            </a:pPr>
            <a:r>
              <a:rPr kumimoji="1" lang="zh-CN" altLang="en-US" sz="2000" dirty="0">
                <a:solidFill>
                  <a:srgbClr val="333399"/>
                </a:solidFill>
                <a:ea typeface="黑体" pitchFamily="49" charset="-122"/>
              </a:rPr>
              <a:t> 程序</a:t>
            </a:r>
          </a:p>
        </p:txBody>
      </p:sp>
      <p:sp>
        <p:nvSpPr>
          <p:cNvPr id="35" name="Rectangle 14"/>
          <p:cNvSpPr>
            <a:spLocks noChangeArrowheads="1"/>
          </p:cNvSpPr>
          <p:nvPr/>
        </p:nvSpPr>
        <p:spPr bwMode="auto">
          <a:xfrm>
            <a:off x="6427759" y="1922444"/>
            <a:ext cx="952185" cy="643766"/>
          </a:xfrm>
          <a:prstGeom prst="rect">
            <a:avLst/>
          </a:prstGeom>
          <a:noFill/>
          <a:ln w="19050">
            <a:noFill/>
            <a:miter lim="800000"/>
            <a:headEnd/>
            <a:tailEnd/>
          </a:ln>
        </p:spPr>
        <p:txBody>
          <a:bodyPr wrap="none" lIns="90488" tIns="44450" rIns="90488" bIns="44450">
            <a:spAutoFit/>
          </a:bodyPr>
          <a:lstStyle/>
          <a:p>
            <a:pPr algn="l" eaLnBrk="0" hangingPunct="0">
              <a:lnSpc>
                <a:spcPct val="90000"/>
              </a:lnSpc>
            </a:pPr>
            <a:r>
              <a:rPr kumimoji="1" lang="zh-CN" altLang="en-US" sz="2000">
                <a:solidFill>
                  <a:srgbClr val="333399"/>
                </a:solidFill>
                <a:ea typeface="黑体" pitchFamily="49" charset="-122"/>
              </a:rPr>
              <a:t>服务器</a:t>
            </a:r>
          </a:p>
          <a:p>
            <a:pPr algn="l" eaLnBrk="0" hangingPunct="0">
              <a:lnSpc>
                <a:spcPct val="90000"/>
              </a:lnSpc>
            </a:pPr>
            <a:r>
              <a:rPr kumimoji="1" lang="zh-CN" altLang="en-US" sz="2000">
                <a:solidFill>
                  <a:srgbClr val="333399"/>
                </a:solidFill>
                <a:ea typeface="黑体" pitchFamily="49" charset="-122"/>
              </a:rPr>
              <a:t> 程序</a:t>
            </a:r>
          </a:p>
        </p:txBody>
      </p:sp>
      <p:sp>
        <p:nvSpPr>
          <p:cNvPr id="36" name="Rectangle 15"/>
          <p:cNvSpPr>
            <a:spLocks noChangeArrowheads="1"/>
          </p:cNvSpPr>
          <p:nvPr/>
        </p:nvSpPr>
        <p:spPr bwMode="auto">
          <a:xfrm>
            <a:off x="5322858" y="2295507"/>
            <a:ext cx="854402" cy="397545"/>
          </a:xfrm>
          <a:prstGeom prst="rect">
            <a:avLst/>
          </a:prstGeom>
          <a:noFill/>
          <a:ln w="19050">
            <a:noFill/>
            <a:miter lim="800000"/>
            <a:headEnd/>
            <a:tailEnd/>
          </a:ln>
        </p:spPr>
        <p:txBody>
          <a:bodyPr wrap="none" lIns="90488" tIns="44450" rIns="90488" bIns="44450">
            <a:spAutoFit/>
          </a:bodyPr>
          <a:lstStyle/>
          <a:p>
            <a:pPr algn="l" eaLnBrk="0" hangingPunct="0"/>
            <a:r>
              <a:rPr kumimoji="1" lang="en-US" altLang="zh-CN" sz="2000">
                <a:solidFill>
                  <a:srgbClr val="333399"/>
                </a:solidFill>
                <a:ea typeface="黑体" pitchFamily="49" charset="-122"/>
              </a:rPr>
              <a:t>HTTP</a:t>
            </a:r>
          </a:p>
        </p:txBody>
      </p:sp>
      <p:sp>
        <p:nvSpPr>
          <p:cNvPr id="37" name="Rectangle 16"/>
          <p:cNvSpPr>
            <a:spLocks noChangeArrowheads="1"/>
          </p:cNvSpPr>
          <p:nvPr/>
        </p:nvSpPr>
        <p:spPr bwMode="auto">
          <a:xfrm>
            <a:off x="2779683" y="1217594"/>
            <a:ext cx="695704" cy="397545"/>
          </a:xfrm>
          <a:prstGeom prst="rect">
            <a:avLst/>
          </a:prstGeom>
          <a:noFill/>
          <a:ln w="12700">
            <a:noFill/>
            <a:miter lim="800000"/>
            <a:headEnd/>
            <a:tailEnd/>
          </a:ln>
        </p:spPr>
        <p:txBody>
          <a:bodyPr wrap="none" lIns="90488" tIns="44450" rIns="90488" bIns="44450">
            <a:spAutoFit/>
          </a:bodyPr>
          <a:lstStyle/>
          <a:p>
            <a:pPr algn="l" eaLnBrk="0" hangingPunct="0"/>
            <a:r>
              <a:rPr kumimoji="1" lang="zh-CN" altLang="en-US" sz="2000" dirty="0">
                <a:solidFill>
                  <a:srgbClr val="333399"/>
                </a:solidFill>
                <a:ea typeface="黑体" pitchFamily="49" charset="-122"/>
              </a:rPr>
              <a:t>客户</a:t>
            </a:r>
          </a:p>
        </p:txBody>
      </p:sp>
      <p:pic>
        <p:nvPicPr>
          <p:cNvPr id="38" name="Picture 17"/>
          <p:cNvPicPr>
            <a:picLocks noChangeArrowheads="1"/>
          </p:cNvPicPr>
          <p:nvPr/>
        </p:nvPicPr>
        <p:blipFill>
          <a:blip r:embed="rId7"/>
          <a:srcRect/>
          <a:stretch>
            <a:fillRect/>
          </a:stretch>
        </p:blipFill>
        <p:spPr bwMode="auto">
          <a:xfrm>
            <a:off x="2520922" y="1668444"/>
            <a:ext cx="1431925" cy="1433512"/>
          </a:xfrm>
          <a:prstGeom prst="rect">
            <a:avLst/>
          </a:prstGeom>
          <a:noFill/>
          <a:ln w="9525">
            <a:noFill/>
            <a:miter lim="800000"/>
            <a:headEnd/>
            <a:tailEnd/>
          </a:ln>
        </p:spPr>
      </p:pic>
      <p:sp>
        <p:nvSpPr>
          <p:cNvPr id="39" name="Freeform 18"/>
          <p:cNvSpPr>
            <a:spLocks/>
          </p:cNvSpPr>
          <p:nvPr/>
        </p:nvSpPr>
        <p:spPr bwMode="auto">
          <a:xfrm>
            <a:off x="2860646" y="1900220"/>
            <a:ext cx="741362" cy="555625"/>
          </a:xfrm>
          <a:custGeom>
            <a:avLst/>
            <a:gdLst>
              <a:gd name="T0" fmla="*/ 2147483647 w 463"/>
              <a:gd name="T1" fmla="*/ 0 h 322"/>
              <a:gd name="T2" fmla="*/ 2147483647 w 463"/>
              <a:gd name="T3" fmla="*/ 0 h 322"/>
              <a:gd name="T4" fmla="*/ 2147483647 w 463"/>
              <a:gd name="T5" fmla="*/ 2147483647 h 322"/>
              <a:gd name="T6" fmla="*/ 0 w 463"/>
              <a:gd name="T7" fmla="*/ 2147483647 h 322"/>
              <a:gd name="T8" fmla="*/ 2147483647 w 463"/>
              <a:gd name="T9" fmla="*/ 0 h 322"/>
              <a:gd name="T10" fmla="*/ 0 60000 65536"/>
              <a:gd name="T11" fmla="*/ 0 60000 65536"/>
              <a:gd name="T12" fmla="*/ 0 60000 65536"/>
              <a:gd name="T13" fmla="*/ 0 60000 65536"/>
              <a:gd name="T14" fmla="*/ 0 60000 65536"/>
              <a:gd name="T15" fmla="*/ 0 w 463"/>
              <a:gd name="T16" fmla="*/ 0 h 322"/>
              <a:gd name="T17" fmla="*/ 463 w 463"/>
              <a:gd name="T18" fmla="*/ 322 h 322"/>
            </a:gdLst>
            <a:ahLst/>
            <a:cxnLst>
              <a:cxn ang="T10">
                <a:pos x="T0" y="T1"/>
              </a:cxn>
              <a:cxn ang="T11">
                <a:pos x="T2" y="T3"/>
              </a:cxn>
              <a:cxn ang="T12">
                <a:pos x="T4" y="T5"/>
              </a:cxn>
              <a:cxn ang="T13">
                <a:pos x="T6" y="T7"/>
              </a:cxn>
              <a:cxn ang="T14">
                <a:pos x="T8" y="T9"/>
              </a:cxn>
            </a:cxnLst>
            <a:rect l="T15" t="T16" r="T17" b="T18"/>
            <a:pathLst>
              <a:path w="463" h="322">
                <a:moveTo>
                  <a:pt x="17" y="0"/>
                </a:moveTo>
                <a:lnTo>
                  <a:pt x="462" y="0"/>
                </a:lnTo>
                <a:lnTo>
                  <a:pt x="443" y="321"/>
                </a:lnTo>
                <a:lnTo>
                  <a:pt x="0" y="304"/>
                </a:lnTo>
                <a:lnTo>
                  <a:pt x="17" y="0"/>
                </a:lnTo>
              </a:path>
            </a:pathLst>
          </a:custGeom>
          <a:noFill/>
          <a:ln w="12700" cap="rnd">
            <a:noFill/>
            <a:round/>
            <a:headEnd/>
            <a:tailEnd/>
          </a:ln>
        </p:spPr>
        <p:txBody>
          <a:bodyPr/>
          <a:lstStyle/>
          <a:p>
            <a:endParaRPr lang="zh-CN" altLang="en-US">
              <a:ea typeface="宋体" charset="-122"/>
            </a:endParaRPr>
          </a:p>
        </p:txBody>
      </p:sp>
      <p:sp>
        <p:nvSpPr>
          <p:cNvPr id="40" name="Rectangle 19"/>
          <p:cNvSpPr>
            <a:spLocks noChangeArrowheads="1"/>
          </p:cNvSpPr>
          <p:nvPr/>
        </p:nvSpPr>
        <p:spPr bwMode="auto">
          <a:xfrm>
            <a:off x="2789209" y="1793856"/>
            <a:ext cx="900113" cy="520700"/>
          </a:xfrm>
          <a:prstGeom prst="rect">
            <a:avLst/>
          </a:prstGeom>
          <a:noFill/>
          <a:ln w="19050">
            <a:noFill/>
            <a:miter lim="800000"/>
            <a:headEnd/>
            <a:tailEnd/>
          </a:ln>
        </p:spPr>
        <p:txBody>
          <a:bodyPr wrap="none" lIns="90488" tIns="44450" rIns="90488" bIns="44450">
            <a:spAutoFit/>
          </a:bodyPr>
          <a:lstStyle/>
          <a:p>
            <a:pPr algn="l" eaLnBrk="0" hangingPunct="0"/>
            <a:r>
              <a:rPr kumimoji="1" lang="zh-CN" altLang="en-US" sz="1400">
                <a:solidFill>
                  <a:srgbClr val="333399"/>
                </a:solidFill>
                <a:ea typeface="黑体" pitchFamily="49" charset="-122"/>
              </a:rPr>
              <a:t>北京</a:t>
            </a:r>
            <a:endParaRPr kumimoji="1" lang="en-US" altLang="zh-CN" sz="1400">
              <a:solidFill>
                <a:srgbClr val="333399"/>
              </a:solidFill>
              <a:ea typeface="黑体" pitchFamily="49" charset="-122"/>
            </a:endParaRPr>
          </a:p>
          <a:p>
            <a:pPr algn="l" eaLnBrk="0" hangingPunct="0"/>
            <a:r>
              <a:rPr kumimoji="1" lang="zh-CN" altLang="en-US" sz="1400">
                <a:solidFill>
                  <a:srgbClr val="333399"/>
                </a:solidFill>
                <a:ea typeface="黑体" pitchFamily="49" charset="-122"/>
              </a:rPr>
              <a:t>邮电大学</a:t>
            </a:r>
          </a:p>
        </p:txBody>
      </p:sp>
      <p:sp>
        <p:nvSpPr>
          <p:cNvPr id="41" name="Line 20"/>
          <p:cNvSpPr>
            <a:spLocks noChangeShapeType="1"/>
          </p:cNvSpPr>
          <p:nvPr/>
        </p:nvSpPr>
        <p:spPr bwMode="auto">
          <a:xfrm>
            <a:off x="2925733" y="2258994"/>
            <a:ext cx="585788" cy="0"/>
          </a:xfrm>
          <a:prstGeom prst="line">
            <a:avLst/>
          </a:prstGeom>
          <a:noFill/>
          <a:ln w="19050">
            <a:solidFill>
              <a:schemeClr val="tx1"/>
            </a:solidFill>
            <a:round/>
            <a:headEnd/>
            <a:tailEnd/>
          </a:ln>
        </p:spPr>
        <p:txBody>
          <a:bodyPr wrap="none" anchor="ctr"/>
          <a:lstStyle/>
          <a:p>
            <a:endParaRPr lang="zh-CN" altLang="en-US"/>
          </a:p>
        </p:txBody>
      </p:sp>
      <p:sp>
        <p:nvSpPr>
          <p:cNvPr id="42" name="Oval 21"/>
          <p:cNvSpPr>
            <a:spLocks noChangeArrowheads="1"/>
          </p:cNvSpPr>
          <p:nvPr/>
        </p:nvSpPr>
        <p:spPr bwMode="auto">
          <a:xfrm>
            <a:off x="3200372" y="2597132"/>
            <a:ext cx="593725" cy="252413"/>
          </a:xfrm>
          <a:prstGeom prst="ellipse">
            <a:avLst/>
          </a:prstGeom>
          <a:solidFill>
            <a:srgbClr val="FFFF99"/>
          </a:solidFill>
          <a:ln w="9525">
            <a:solidFill>
              <a:schemeClr val="tx1"/>
            </a:solidFill>
            <a:round/>
            <a:headEnd/>
            <a:tailEnd/>
          </a:ln>
        </p:spPr>
        <p:txBody>
          <a:bodyPr wrap="none" anchor="ctr"/>
          <a:lstStyle/>
          <a:p>
            <a:endParaRPr lang="zh-CN" altLang="en-US">
              <a:ea typeface="宋体" charset="-122"/>
            </a:endParaRPr>
          </a:p>
        </p:txBody>
      </p:sp>
      <p:sp>
        <p:nvSpPr>
          <p:cNvPr id="43" name="Line 22"/>
          <p:cNvSpPr>
            <a:spLocks noChangeShapeType="1"/>
          </p:cNvSpPr>
          <p:nvPr/>
        </p:nvSpPr>
        <p:spPr bwMode="auto">
          <a:xfrm>
            <a:off x="7191347" y="2427269"/>
            <a:ext cx="509587" cy="254000"/>
          </a:xfrm>
          <a:prstGeom prst="line">
            <a:avLst/>
          </a:prstGeom>
          <a:noFill/>
          <a:ln w="28575">
            <a:solidFill>
              <a:srgbClr val="333399"/>
            </a:solidFill>
            <a:round/>
            <a:headEnd/>
            <a:tailEnd type="triangle" w="sm" len="lg"/>
          </a:ln>
        </p:spPr>
        <p:txBody>
          <a:bodyPr wrap="none" anchor="ctr"/>
          <a:lstStyle/>
          <a:p>
            <a:endParaRPr lang="zh-CN" altLang="en-US"/>
          </a:p>
        </p:txBody>
      </p:sp>
      <p:sp>
        <p:nvSpPr>
          <p:cNvPr id="44" name="Line 23"/>
          <p:cNvSpPr>
            <a:spLocks noChangeShapeType="1"/>
          </p:cNvSpPr>
          <p:nvPr/>
        </p:nvSpPr>
        <p:spPr bwMode="auto">
          <a:xfrm flipH="1">
            <a:off x="3709958" y="2343131"/>
            <a:ext cx="509588" cy="338138"/>
          </a:xfrm>
          <a:prstGeom prst="line">
            <a:avLst/>
          </a:prstGeom>
          <a:noFill/>
          <a:ln w="28575">
            <a:solidFill>
              <a:srgbClr val="333399"/>
            </a:solidFill>
            <a:round/>
            <a:headEnd/>
            <a:tailEnd type="triangle" w="sm" len="lg"/>
          </a:ln>
        </p:spPr>
        <p:txBody>
          <a:bodyPr wrap="none" anchor="ctr"/>
          <a:lstStyle/>
          <a:p>
            <a:endParaRPr lang="zh-CN" altLang="en-US"/>
          </a:p>
        </p:txBody>
      </p:sp>
      <p:sp>
        <p:nvSpPr>
          <p:cNvPr id="45" name="Oval 24"/>
          <p:cNvSpPr>
            <a:spLocks noChangeArrowheads="1"/>
          </p:cNvSpPr>
          <p:nvPr/>
        </p:nvSpPr>
        <p:spPr bwMode="auto">
          <a:xfrm>
            <a:off x="7615209" y="2597132"/>
            <a:ext cx="595313" cy="252413"/>
          </a:xfrm>
          <a:prstGeom prst="ellipse">
            <a:avLst/>
          </a:prstGeom>
          <a:solidFill>
            <a:srgbClr val="FFFF99"/>
          </a:solidFill>
          <a:ln w="9525">
            <a:solidFill>
              <a:schemeClr val="tx1"/>
            </a:solidFill>
            <a:round/>
            <a:headEnd/>
            <a:tailEnd/>
          </a:ln>
        </p:spPr>
        <p:txBody>
          <a:bodyPr wrap="none" anchor="ctr"/>
          <a:lstStyle/>
          <a:p>
            <a:endParaRPr lang="zh-CN" altLang="en-US">
              <a:ea typeface="宋体" charset="-122"/>
            </a:endParaRPr>
          </a:p>
        </p:txBody>
      </p:sp>
      <p:sp>
        <p:nvSpPr>
          <p:cNvPr id="46" name="Freeform 25"/>
          <p:cNvSpPr>
            <a:spLocks/>
          </p:cNvSpPr>
          <p:nvPr/>
        </p:nvSpPr>
        <p:spPr bwMode="auto">
          <a:xfrm>
            <a:off x="3540096" y="2787631"/>
            <a:ext cx="4330700" cy="820738"/>
          </a:xfrm>
          <a:custGeom>
            <a:avLst/>
            <a:gdLst>
              <a:gd name="T0" fmla="*/ 0 w 2448"/>
              <a:gd name="T1" fmla="*/ 0 h 852"/>
              <a:gd name="T2" fmla="*/ 0 w 2448"/>
              <a:gd name="T3" fmla="*/ 2147483647 h 852"/>
              <a:gd name="T4" fmla="*/ 2147483647 w 2448"/>
              <a:gd name="T5" fmla="*/ 2147483647 h 852"/>
              <a:gd name="T6" fmla="*/ 2147483647 w 2448"/>
              <a:gd name="T7" fmla="*/ 2147483647 h 852"/>
              <a:gd name="T8" fmla="*/ 2147483647 w 2448"/>
              <a:gd name="T9" fmla="*/ 2147483647 h 852"/>
              <a:gd name="T10" fmla="*/ 2147483647 w 2448"/>
              <a:gd name="T11" fmla="*/ 2147483647 h 852"/>
              <a:gd name="T12" fmla="*/ 2147483647 w 2448"/>
              <a:gd name="T13" fmla="*/ 2147483647 h 852"/>
              <a:gd name="T14" fmla="*/ 2147483647 w 2448"/>
              <a:gd name="T15" fmla="*/ 2147483647 h 852"/>
              <a:gd name="T16" fmla="*/ 2147483647 w 2448"/>
              <a:gd name="T17" fmla="*/ 2147483647 h 852"/>
              <a:gd name="T18" fmla="*/ 2147483647 w 2448"/>
              <a:gd name="T19" fmla="*/ 2147483647 h 852"/>
              <a:gd name="T20" fmla="*/ 2147483647 w 2448"/>
              <a:gd name="T21" fmla="*/ 2147483647 h 852"/>
              <a:gd name="T22" fmla="*/ 2147483647 w 2448"/>
              <a:gd name="T23" fmla="*/ 2147483647 h 852"/>
              <a:gd name="T24" fmla="*/ 2147483647 w 2448"/>
              <a:gd name="T25" fmla="*/ 2147483647 h 852"/>
              <a:gd name="T26" fmla="*/ 2147483647 w 2448"/>
              <a:gd name="T27" fmla="*/ 2147483647 h 852"/>
              <a:gd name="T28" fmla="*/ 2147483647 w 2448"/>
              <a:gd name="T29" fmla="*/ 2147483647 h 852"/>
              <a:gd name="T30" fmla="*/ 2147483647 w 2448"/>
              <a:gd name="T31" fmla="*/ 2147483647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48"/>
              <a:gd name="T49" fmla="*/ 0 h 852"/>
              <a:gd name="T50" fmla="*/ 2448 w 2448"/>
              <a:gd name="T51" fmla="*/ 852 h 8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38100">
            <a:solidFill>
              <a:srgbClr val="333399"/>
            </a:solidFill>
            <a:prstDash val="sysDot"/>
            <a:round/>
            <a:headEnd type="triangle" w="sm" len="lg"/>
            <a:tailEnd type="triangle" w="sm" len="lg"/>
          </a:ln>
        </p:spPr>
        <p:txBody>
          <a:bodyPr wrap="none" anchor="ctr"/>
          <a:lstStyle/>
          <a:p>
            <a:endParaRPr lang="zh-CN" altLang="en-US">
              <a:ea typeface="宋体" charset="-122"/>
            </a:endParaRPr>
          </a:p>
        </p:txBody>
      </p:sp>
      <p:sp>
        <p:nvSpPr>
          <p:cNvPr id="47" name="Line 26"/>
          <p:cNvSpPr>
            <a:spLocks noChangeShapeType="1"/>
          </p:cNvSpPr>
          <p:nvPr/>
        </p:nvSpPr>
        <p:spPr bwMode="auto">
          <a:xfrm flipV="1">
            <a:off x="3794097" y="2736831"/>
            <a:ext cx="3906837" cy="0"/>
          </a:xfrm>
          <a:prstGeom prst="line">
            <a:avLst/>
          </a:prstGeom>
          <a:noFill/>
          <a:ln w="76200">
            <a:solidFill>
              <a:srgbClr val="333399"/>
            </a:solidFill>
            <a:round/>
            <a:headEnd type="triangle" w="sm" len="lg"/>
            <a:tailEnd type="triangle" w="sm" len="lg"/>
          </a:ln>
        </p:spPr>
        <p:txBody>
          <a:bodyPr wrap="none" anchor="ctr"/>
          <a:lstStyle/>
          <a:p>
            <a:endParaRPr lang="zh-CN" altLang="en-US"/>
          </a:p>
        </p:txBody>
      </p:sp>
      <p:sp>
        <p:nvSpPr>
          <p:cNvPr id="48" name="Line 27"/>
          <p:cNvSpPr>
            <a:spLocks noChangeShapeType="1"/>
          </p:cNvSpPr>
          <p:nvPr/>
        </p:nvSpPr>
        <p:spPr bwMode="auto">
          <a:xfrm rot="16200000" flipH="1">
            <a:off x="8102572" y="2789220"/>
            <a:ext cx="288925" cy="193675"/>
          </a:xfrm>
          <a:prstGeom prst="line">
            <a:avLst/>
          </a:prstGeom>
          <a:noFill/>
          <a:ln w="28575">
            <a:solidFill>
              <a:schemeClr val="tx1"/>
            </a:solidFill>
            <a:round/>
            <a:headEnd/>
            <a:tailEnd type="triangle" w="sm" len="med"/>
          </a:ln>
        </p:spPr>
        <p:txBody>
          <a:bodyPr wrap="none" anchor="ctr"/>
          <a:lstStyle/>
          <a:p>
            <a:endParaRPr lang="zh-CN" altLang="en-US"/>
          </a:p>
        </p:txBody>
      </p:sp>
      <p:sp>
        <p:nvSpPr>
          <p:cNvPr id="49" name="Freeform 28"/>
          <p:cNvSpPr>
            <a:spLocks/>
          </p:cNvSpPr>
          <p:nvPr/>
        </p:nvSpPr>
        <p:spPr bwMode="auto">
          <a:xfrm>
            <a:off x="3247997" y="1416031"/>
            <a:ext cx="4962525" cy="666750"/>
          </a:xfrm>
          <a:custGeom>
            <a:avLst/>
            <a:gdLst>
              <a:gd name="T0" fmla="*/ 0 w 2454"/>
              <a:gd name="T1" fmla="*/ 2147483647 h 332"/>
              <a:gd name="T2" fmla="*/ 2147483647 w 2454"/>
              <a:gd name="T3" fmla="*/ 2147483647 h 332"/>
              <a:gd name="T4" fmla="*/ 2147483647 w 2454"/>
              <a:gd name="T5" fmla="*/ 2147483647 h 332"/>
              <a:gd name="T6" fmla="*/ 2147483647 w 2454"/>
              <a:gd name="T7" fmla="*/ 2147483647 h 332"/>
              <a:gd name="T8" fmla="*/ 2147483647 w 2454"/>
              <a:gd name="T9" fmla="*/ 2147483647 h 332"/>
              <a:gd name="T10" fmla="*/ 2147483647 w 2454"/>
              <a:gd name="T11" fmla="*/ 2147483647 h 332"/>
              <a:gd name="T12" fmla="*/ 2147483647 w 2454"/>
              <a:gd name="T13" fmla="*/ 2147483647 h 332"/>
              <a:gd name="T14" fmla="*/ 0 60000 65536"/>
              <a:gd name="T15" fmla="*/ 0 60000 65536"/>
              <a:gd name="T16" fmla="*/ 0 60000 65536"/>
              <a:gd name="T17" fmla="*/ 0 60000 65536"/>
              <a:gd name="T18" fmla="*/ 0 60000 65536"/>
              <a:gd name="T19" fmla="*/ 0 60000 65536"/>
              <a:gd name="T20" fmla="*/ 0 60000 65536"/>
              <a:gd name="T21" fmla="*/ 0 w 2454"/>
              <a:gd name="T22" fmla="*/ 0 h 332"/>
              <a:gd name="T23" fmla="*/ 2454 w 2454"/>
              <a:gd name="T24" fmla="*/ 332 h 3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76200">
            <a:solidFill>
              <a:schemeClr val="hlink"/>
            </a:solidFill>
            <a:round/>
            <a:headEnd/>
            <a:tailEnd type="triangle" w="med" len="lg"/>
          </a:ln>
        </p:spPr>
        <p:txBody>
          <a:bodyPr wrap="none" anchor="ctr"/>
          <a:lstStyle/>
          <a:p>
            <a:endParaRPr lang="zh-CN" altLang="en-US">
              <a:ea typeface="宋体" charset="-122"/>
            </a:endParaRPr>
          </a:p>
        </p:txBody>
      </p:sp>
      <p:sp>
        <p:nvSpPr>
          <p:cNvPr id="50" name="Line 29"/>
          <p:cNvSpPr>
            <a:spLocks noChangeShapeType="1"/>
          </p:cNvSpPr>
          <p:nvPr/>
        </p:nvSpPr>
        <p:spPr bwMode="auto">
          <a:xfrm>
            <a:off x="3200371" y="3994131"/>
            <a:ext cx="0" cy="2863869"/>
          </a:xfrm>
          <a:prstGeom prst="line">
            <a:avLst/>
          </a:prstGeom>
          <a:noFill/>
          <a:ln w="28575">
            <a:solidFill>
              <a:srgbClr val="333399"/>
            </a:solidFill>
            <a:round/>
            <a:headEnd/>
            <a:tailEnd/>
          </a:ln>
        </p:spPr>
        <p:txBody>
          <a:bodyPr/>
          <a:lstStyle/>
          <a:p>
            <a:endParaRPr lang="zh-CN" altLang="en-US"/>
          </a:p>
        </p:txBody>
      </p:sp>
      <p:sp>
        <p:nvSpPr>
          <p:cNvPr id="51" name="Line 30"/>
          <p:cNvSpPr>
            <a:spLocks noChangeShapeType="1"/>
          </p:cNvSpPr>
          <p:nvPr/>
        </p:nvSpPr>
        <p:spPr bwMode="auto">
          <a:xfrm>
            <a:off x="8343871" y="3994131"/>
            <a:ext cx="0" cy="2863869"/>
          </a:xfrm>
          <a:prstGeom prst="line">
            <a:avLst/>
          </a:prstGeom>
          <a:noFill/>
          <a:ln w="28575">
            <a:solidFill>
              <a:srgbClr val="333399"/>
            </a:solidFill>
            <a:round/>
            <a:headEnd/>
            <a:tailEnd/>
          </a:ln>
        </p:spPr>
        <p:txBody>
          <a:bodyPr/>
          <a:lstStyle/>
          <a:p>
            <a:endParaRPr lang="zh-CN" altLang="en-US"/>
          </a:p>
        </p:txBody>
      </p:sp>
      <p:grpSp>
        <p:nvGrpSpPr>
          <p:cNvPr id="52" name="Group 31"/>
          <p:cNvGrpSpPr>
            <a:grpSpLocks/>
          </p:cNvGrpSpPr>
          <p:nvPr/>
        </p:nvGrpSpPr>
        <p:grpSpPr bwMode="auto">
          <a:xfrm>
            <a:off x="3200371" y="4457682"/>
            <a:ext cx="5143500" cy="396875"/>
            <a:chOff x="1149" y="2704"/>
            <a:chExt cx="3240" cy="250"/>
          </a:xfrm>
        </p:grpSpPr>
        <p:sp>
          <p:nvSpPr>
            <p:cNvPr id="53" name="Line 32"/>
            <p:cNvSpPr>
              <a:spLocks noChangeShapeType="1"/>
            </p:cNvSpPr>
            <p:nvPr/>
          </p:nvSpPr>
          <p:spPr bwMode="auto">
            <a:xfrm>
              <a:off x="1149" y="2836"/>
              <a:ext cx="3240" cy="0"/>
            </a:xfrm>
            <a:prstGeom prst="line">
              <a:avLst/>
            </a:prstGeom>
            <a:noFill/>
            <a:ln w="38100">
              <a:solidFill>
                <a:srgbClr val="333399"/>
              </a:solidFill>
              <a:prstDash val="sysDot"/>
              <a:round/>
              <a:headEnd type="triangle" w="med" len="lg"/>
              <a:tailEnd type="triangle" w="med" len="lg"/>
            </a:ln>
          </p:spPr>
          <p:txBody>
            <a:bodyPr/>
            <a:lstStyle/>
            <a:p>
              <a:endParaRPr lang="zh-CN" altLang="en-US"/>
            </a:p>
          </p:txBody>
        </p:sp>
        <p:sp>
          <p:nvSpPr>
            <p:cNvPr id="54" name="Text Box 33"/>
            <p:cNvSpPr txBox="1">
              <a:spLocks noChangeArrowheads="1"/>
            </p:cNvSpPr>
            <p:nvPr/>
          </p:nvSpPr>
          <p:spPr bwMode="auto">
            <a:xfrm>
              <a:off x="2176" y="2704"/>
              <a:ext cx="1165" cy="250"/>
            </a:xfrm>
            <a:prstGeom prst="rect">
              <a:avLst/>
            </a:prstGeom>
            <a:solidFill>
              <a:schemeClr val="bg1"/>
            </a:solidFill>
            <a:ln w="9525">
              <a:noFill/>
              <a:miter lim="800000"/>
              <a:headEnd/>
              <a:tailEnd/>
            </a:ln>
          </p:spPr>
          <p:txBody>
            <a:bodyPr wrap="none">
              <a:spAutoFit/>
            </a:bodyPr>
            <a:lstStyle/>
            <a:p>
              <a:pPr algn="l"/>
              <a:r>
                <a:rPr kumimoji="1" lang="zh-CN" altLang="en-US" sz="2000">
                  <a:solidFill>
                    <a:srgbClr val="333399"/>
                  </a:solidFill>
                  <a:ea typeface="黑体" pitchFamily="49" charset="-122"/>
                </a:rPr>
                <a:t>建立 </a:t>
              </a:r>
              <a:r>
                <a:rPr kumimoji="1" lang="en-US" altLang="zh-CN" sz="2000">
                  <a:solidFill>
                    <a:srgbClr val="333399"/>
                  </a:solidFill>
                  <a:ea typeface="黑体" pitchFamily="49" charset="-122"/>
                </a:rPr>
                <a:t>TCP </a:t>
              </a:r>
              <a:r>
                <a:rPr kumimoji="1" lang="zh-CN" altLang="en-US" sz="2000">
                  <a:solidFill>
                    <a:srgbClr val="333399"/>
                  </a:solidFill>
                  <a:ea typeface="黑体" pitchFamily="49" charset="-122"/>
                </a:rPr>
                <a:t>连接</a:t>
              </a:r>
            </a:p>
          </p:txBody>
        </p:sp>
      </p:grpSp>
      <p:grpSp>
        <p:nvGrpSpPr>
          <p:cNvPr id="55" name="Group 34"/>
          <p:cNvGrpSpPr>
            <a:grpSpLocks/>
          </p:cNvGrpSpPr>
          <p:nvPr/>
        </p:nvGrpSpPr>
        <p:grpSpPr bwMode="auto">
          <a:xfrm>
            <a:off x="3200371" y="6330940"/>
            <a:ext cx="5143500" cy="400051"/>
            <a:chOff x="1149" y="3884"/>
            <a:chExt cx="3240" cy="252"/>
          </a:xfrm>
        </p:grpSpPr>
        <p:sp>
          <p:nvSpPr>
            <p:cNvPr id="56" name="Line 35"/>
            <p:cNvSpPr>
              <a:spLocks noChangeShapeType="1"/>
            </p:cNvSpPr>
            <p:nvPr/>
          </p:nvSpPr>
          <p:spPr bwMode="auto">
            <a:xfrm>
              <a:off x="1149" y="4012"/>
              <a:ext cx="3240" cy="0"/>
            </a:xfrm>
            <a:prstGeom prst="line">
              <a:avLst/>
            </a:prstGeom>
            <a:noFill/>
            <a:ln w="38100">
              <a:solidFill>
                <a:srgbClr val="333399"/>
              </a:solidFill>
              <a:prstDash val="sysDot"/>
              <a:round/>
              <a:headEnd type="triangle" w="med" len="lg"/>
              <a:tailEnd type="triangle" w="med" len="lg"/>
            </a:ln>
          </p:spPr>
          <p:txBody>
            <a:bodyPr/>
            <a:lstStyle/>
            <a:p>
              <a:endParaRPr lang="zh-CN" altLang="en-US"/>
            </a:p>
          </p:txBody>
        </p:sp>
        <p:sp>
          <p:nvSpPr>
            <p:cNvPr id="57" name="Text Box 36"/>
            <p:cNvSpPr txBox="1">
              <a:spLocks noChangeArrowheads="1"/>
            </p:cNvSpPr>
            <p:nvPr/>
          </p:nvSpPr>
          <p:spPr bwMode="auto">
            <a:xfrm>
              <a:off x="2176" y="3884"/>
              <a:ext cx="1170" cy="252"/>
            </a:xfrm>
            <a:prstGeom prst="rect">
              <a:avLst/>
            </a:prstGeom>
            <a:solidFill>
              <a:schemeClr val="bg1"/>
            </a:solidFill>
            <a:ln w="9525">
              <a:noFill/>
              <a:miter lim="800000"/>
              <a:headEnd/>
              <a:tailEnd/>
            </a:ln>
          </p:spPr>
          <p:txBody>
            <a:bodyPr wrap="none">
              <a:spAutoFit/>
            </a:bodyPr>
            <a:lstStyle/>
            <a:p>
              <a:pPr algn="l"/>
              <a:r>
                <a:rPr kumimoji="1" lang="zh-CN" altLang="en-US" sz="2000">
                  <a:solidFill>
                    <a:srgbClr val="333399"/>
                  </a:solidFill>
                  <a:ea typeface="黑体" pitchFamily="49" charset="-122"/>
                </a:rPr>
                <a:t>释放 </a:t>
              </a:r>
              <a:r>
                <a:rPr kumimoji="1" lang="en-US" altLang="zh-CN" sz="2000">
                  <a:solidFill>
                    <a:srgbClr val="333399"/>
                  </a:solidFill>
                  <a:ea typeface="黑体" pitchFamily="49" charset="-122"/>
                </a:rPr>
                <a:t>TCP </a:t>
              </a:r>
              <a:r>
                <a:rPr kumimoji="1" lang="zh-CN" altLang="en-US" sz="2000">
                  <a:solidFill>
                    <a:srgbClr val="333399"/>
                  </a:solidFill>
                  <a:ea typeface="黑体" pitchFamily="49" charset="-122"/>
                </a:rPr>
                <a:t>连接</a:t>
              </a:r>
            </a:p>
          </p:txBody>
        </p:sp>
      </p:grpSp>
      <p:sp>
        <p:nvSpPr>
          <p:cNvPr id="58" name="Line 37"/>
          <p:cNvSpPr>
            <a:spLocks noChangeShapeType="1"/>
          </p:cNvSpPr>
          <p:nvPr/>
        </p:nvSpPr>
        <p:spPr bwMode="auto">
          <a:xfrm>
            <a:off x="8586759" y="3160695"/>
            <a:ext cx="517525" cy="160337"/>
          </a:xfrm>
          <a:prstGeom prst="line">
            <a:avLst/>
          </a:prstGeom>
          <a:noFill/>
          <a:ln w="28575">
            <a:solidFill>
              <a:srgbClr val="333399"/>
            </a:solidFill>
            <a:round/>
            <a:headEnd/>
            <a:tailEnd type="triangle" w="sm" len="med"/>
          </a:ln>
        </p:spPr>
        <p:txBody>
          <a:bodyPr/>
          <a:lstStyle/>
          <a:p>
            <a:endParaRPr lang="zh-CN" altLang="en-US"/>
          </a:p>
        </p:txBody>
      </p:sp>
      <p:sp>
        <p:nvSpPr>
          <p:cNvPr id="59" name="Text Box 38"/>
          <p:cNvSpPr txBox="1">
            <a:spLocks noChangeArrowheads="1"/>
          </p:cNvSpPr>
          <p:nvPr/>
        </p:nvSpPr>
        <p:spPr bwMode="auto">
          <a:xfrm>
            <a:off x="8872508" y="2390756"/>
            <a:ext cx="1125538" cy="1708150"/>
          </a:xfrm>
          <a:prstGeom prst="rect">
            <a:avLst/>
          </a:prstGeom>
          <a:noFill/>
          <a:ln w="9525">
            <a:noFill/>
            <a:miter lim="800000"/>
            <a:headEnd/>
            <a:tailEnd/>
          </a:ln>
        </p:spPr>
        <p:txBody>
          <a:bodyPr wrap="none">
            <a:spAutoFit/>
          </a:bodyPr>
          <a:lstStyle/>
          <a:p>
            <a:pPr algn="l"/>
            <a:r>
              <a:rPr kumimoji="1" lang="zh-CN" altLang="en-US" sz="10600">
                <a:solidFill>
                  <a:srgbClr val="333399"/>
                </a:solidFill>
                <a:ea typeface="黑体" pitchFamily="49" charset="-122"/>
                <a:sym typeface="Wingdings" pitchFamily="2" charset="2"/>
              </a:rPr>
              <a:t></a:t>
            </a:r>
            <a:endParaRPr kumimoji="1" lang="zh-CN" altLang="en-US" sz="10600">
              <a:solidFill>
                <a:srgbClr val="333399"/>
              </a:solidFill>
              <a:ea typeface="黑体" pitchFamily="49" charset="-122"/>
            </a:endParaRPr>
          </a:p>
        </p:txBody>
      </p:sp>
      <p:sp>
        <p:nvSpPr>
          <p:cNvPr id="60" name="AutoShape 39"/>
          <p:cNvSpPr>
            <a:spLocks noChangeArrowheads="1"/>
          </p:cNvSpPr>
          <p:nvPr/>
        </p:nvSpPr>
        <p:spPr bwMode="auto">
          <a:xfrm>
            <a:off x="8051771" y="2970194"/>
            <a:ext cx="595312" cy="252412"/>
          </a:xfrm>
          <a:prstGeom prst="can">
            <a:avLst>
              <a:gd name="adj" fmla="val 39583"/>
            </a:avLst>
          </a:prstGeom>
          <a:solidFill>
            <a:srgbClr val="99FF99"/>
          </a:solidFill>
          <a:ln w="9525">
            <a:solidFill>
              <a:schemeClr val="tx1"/>
            </a:solidFill>
            <a:round/>
            <a:headEnd/>
            <a:tailEnd/>
          </a:ln>
        </p:spPr>
        <p:txBody>
          <a:bodyPr wrap="none" anchor="ctr"/>
          <a:lstStyle/>
          <a:p>
            <a:endParaRPr lang="zh-CN" altLang="en-US">
              <a:ea typeface="宋体" charset="-122"/>
            </a:endParaRPr>
          </a:p>
        </p:txBody>
      </p:sp>
      <p:sp>
        <p:nvSpPr>
          <p:cNvPr id="61" name="Rectangle 40"/>
          <p:cNvSpPr>
            <a:spLocks noChangeArrowheads="1"/>
          </p:cNvSpPr>
          <p:nvPr/>
        </p:nvSpPr>
        <p:spPr bwMode="auto">
          <a:xfrm>
            <a:off x="7081808" y="6016607"/>
            <a:ext cx="776288" cy="176213"/>
          </a:xfrm>
          <a:prstGeom prst="rect">
            <a:avLst/>
          </a:prstGeom>
          <a:solidFill>
            <a:schemeClr val="bg1"/>
          </a:solidFill>
          <a:ln w="9525">
            <a:noFill/>
            <a:miter lim="800000"/>
            <a:headEnd/>
            <a:tailEnd/>
          </a:ln>
        </p:spPr>
        <p:txBody>
          <a:bodyPr wrap="none" anchor="ctr"/>
          <a:lstStyle/>
          <a:p>
            <a:endParaRPr lang="zh-CN" altLang="en-US">
              <a:ea typeface="宋体" charset="-122"/>
            </a:endParaRPr>
          </a:p>
        </p:txBody>
      </p:sp>
      <p:grpSp>
        <p:nvGrpSpPr>
          <p:cNvPr id="62" name="Group 41"/>
          <p:cNvGrpSpPr>
            <a:grpSpLocks/>
          </p:cNvGrpSpPr>
          <p:nvPr/>
        </p:nvGrpSpPr>
        <p:grpSpPr bwMode="auto">
          <a:xfrm>
            <a:off x="3227359" y="5033944"/>
            <a:ext cx="6105525" cy="1708150"/>
            <a:chOff x="1166" y="3067"/>
            <a:chExt cx="3846" cy="1076"/>
          </a:xfrm>
        </p:grpSpPr>
        <p:grpSp>
          <p:nvGrpSpPr>
            <p:cNvPr id="63" name="Group 42"/>
            <p:cNvGrpSpPr>
              <a:grpSpLocks/>
            </p:cNvGrpSpPr>
            <p:nvPr/>
          </p:nvGrpSpPr>
          <p:grpSpPr bwMode="auto">
            <a:xfrm>
              <a:off x="1166" y="3299"/>
              <a:ext cx="3846" cy="479"/>
              <a:chOff x="1166" y="3299"/>
              <a:chExt cx="3846" cy="479"/>
            </a:xfrm>
          </p:grpSpPr>
          <p:grpSp>
            <p:nvGrpSpPr>
              <p:cNvPr id="65" name="Group 43"/>
              <p:cNvGrpSpPr>
                <a:grpSpLocks/>
              </p:cNvGrpSpPr>
              <p:nvPr/>
            </p:nvGrpSpPr>
            <p:grpSpPr bwMode="auto">
              <a:xfrm>
                <a:off x="1166" y="3475"/>
                <a:ext cx="3240" cy="303"/>
                <a:chOff x="1149" y="3475"/>
                <a:chExt cx="3240" cy="303"/>
              </a:xfrm>
            </p:grpSpPr>
            <p:sp>
              <p:nvSpPr>
                <p:cNvPr id="67" name="Line 44"/>
                <p:cNvSpPr>
                  <a:spLocks noChangeShapeType="1"/>
                </p:cNvSpPr>
                <p:nvPr/>
              </p:nvSpPr>
              <p:spPr bwMode="auto">
                <a:xfrm flipH="1">
                  <a:off x="1149" y="3626"/>
                  <a:ext cx="3240" cy="0"/>
                </a:xfrm>
                <a:prstGeom prst="line">
                  <a:avLst/>
                </a:prstGeom>
                <a:noFill/>
                <a:ln w="38100">
                  <a:solidFill>
                    <a:schemeClr val="hlink"/>
                  </a:solidFill>
                  <a:prstDash val="dash"/>
                  <a:round/>
                  <a:headEnd/>
                  <a:tailEnd type="triangle" w="med" len="lg"/>
                </a:ln>
              </p:spPr>
              <p:txBody>
                <a:bodyPr/>
                <a:lstStyle/>
                <a:p>
                  <a:endParaRPr lang="zh-CN" altLang="en-US"/>
                </a:p>
              </p:txBody>
            </p:sp>
            <p:grpSp>
              <p:nvGrpSpPr>
                <p:cNvPr id="68" name="Group 45"/>
                <p:cNvGrpSpPr>
                  <a:grpSpLocks/>
                </p:cNvGrpSpPr>
                <p:nvPr/>
              </p:nvGrpSpPr>
              <p:grpSpPr bwMode="auto">
                <a:xfrm flipH="1">
                  <a:off x="1940" y="3475"/>
                  <a:ext cx="1652" cy="303"/>
                  <a:chOff x="1152" y="1824"/>
                  <a:chExt cx="1296" cy="240"/>
                </a:xfrm>
              </p:grpSpPr>
              <p:sp>
                <p:nvSpPr>
                  <p:cNvPr id="69" name="AutoShape 46"/>
                  <p:cNvSpPr>
                    <a:spLocks noChangeArrowheads="1"/>
                  </p:cNvSpPr>
                  <p:nvPr/>
                </p:nvSpPr>
                <p:spPr bwMode="auto">
                  <a:xfrm>
                    <a:off x="2160" y="1872"/>
                    <a:ext cx="288" cy="144"/>
                  </a:xfrm>
                  <a:prstGeom prst="rightArrow">
                    <a:avLst>
                      <a:gd name="adj1" fmla="val 50000"/>
                      <a:gd name="adj2" fmla="val 50000"/>
                    </a:avLst>
                  </a:prstGeom>
                  <a:solidFill>
                    <a:srgbClr val="FFCCFF"/>
                  </a:solidFill>
                  <a:ln w="9525">
                    <a:solidFill>
                      <a:schemeClr val="tx1"/>
                    </a:solidFill>
                    <a:miter lim="800000"/>
                    <a:headEnd/>
                    <a:tailEnd/>
                  </a:ln>
                </p:spPr>
                <p:txBody>
                  <a:bodyPr wrap="none" anchor="ctr"/>
                  <a:lstStyle/>
                  <a:p>
                    <a:endParaRPr lang="zh-CN" altLang="en-US">
                      <a:ea typeface="宋体" charset="-122"/>
                    </a:endParaRPr>
                  </a:p>
                </p:txBody>
              </p:sp>
              <p:sp>
                <p:nvSpPr>
                  <p:cNvPr id="70" name="Rectangle 47"/>
                  <p:cNvSpPr>
                    <a:spLocks noChangeArrowheads="1"/>
                  </p:cNvSpPr>
                  <p:nvPr/>
                </p:nvSpPr>
                <p:spPr bwMode="auto">
                  <a:xfrm>
                    <a:off x="1152" y="1824"/>
                    <a:ext cx="1008" cy="240"/>
                  </a:xfrm>
                  <a:prstGeom prst="rect">
                    <a:avLst/>
                  </a:prstGeom>
                  <a:solidFill>
                    <a:srgbClr val="FFCCFF"/>
                  </a:solidFill>
                  <a:ln w="9525">
                    <a:solidFill>
                      <a:schemeClr val="tx1"/>
                    </a:solidFill>
                    <a:miter lim="800000"/>
                    <a:headEnd/>
                    <a:tailEnd/>
                  </a:ln>
                </p:spPr>
                <p:txBody>
                  <a:bodyPr wrap="none" anchor="ctr"/>
                  <a:lstStyle/>
                  <a:p>
                    <a:r>
                      <a:rPr kumimoji="1" lang="en-US" altLang="zh-CN" sz="2000">
                        <a:solidFill>
                          <a:srgbClr val="333399"/>
                        </a:solidFill>
                        <a:ea typeface="黑体" pitchFamily="49" charset="-122"/>
                      </a:rPr>
                      <a:t>HTTP </a:t>
                    </a:r>
                    <a:r>
                      <a:rPr kumimoji="1" lang="zh-CN" altLang="en-US" sz="2000">
                        <a:solidFill>
                          <a:srgbClr val="333399"/>
                        </a:solidFill>
                        <a:ea typeface="黑体" pitchFamily="49" charset="-122"/>
                      </a:rPr>
                      <a:t>响应报文</a:t>
                    </a:r>
                  </a:p>
                </p:txBody>
              </p:sp>
            </p:grpSp>
          </p:grpSp>
          <p:sp>
            <p:nvSpPr>
              <p:cNvPr id="66" name="Text Box 48"/>
              <p:cNvSpPr txBox="1">
                <a:spLocks noChangeArrowheads="1"/>
              </p:cNvSpPr>
              <p:nvPr/>
            </p:nvSpPr>
            <p:spPr bwMode="auto">
              <a:xfrm>
                <a:off x="4012" y="3299"/>
                <a:ext cx="1000" cy="327"/>
              </a:xfrm>
              <a:prstGeom prst="rect">
                <a:avLst/>
              </a:prstGeom>
              <a:noFill/>
              <a:ln w="9525">
                <a:noFill/>
                <a:miter lim="800000"/>
                <a:headEnd/>
                <a:tailEnd/>
              </a:ln>
            </p:spPr>
            <p:txBody>
              <a:bodyPr wrap="none">
                <a:spAutoFit/>
              </a:bodyPr>
              <a:lstStyle/>
              <a:p>
                <a:pPr algn="l"/>
                <a:r>
                  <a:rPr kumimoji="1" lang="zh-CN" altLang="en-US" sz="2800">
                    <a:solidFill>
                      <a:srgbClr val="333399"/>
                    </a:solidFill>
                    <a:ea typeface="黑体" pitchFamily="49" charset="-122"/>
                    <a:sym typeface="Wingdings" pitchFamily="2" charset="2"/>
                  </a:rPr>
                  <a:t></a:t>
                </a:r>
                <a:r>
                  <a:rPr kumimoji="1" lang="zh-CN" altLang="en-US" sz="2000">
                    <a:solidFill>
                      <a:srgbClr val="333399"/>
                    </a:solidFill>
                    <a:ea typeface="黑体" pitchFamily="49" charset="-122"/>
                  </a:rPr>
                  <a:t> 响应文档</a:t>
                </a:r>
              </a:p>
            </p:txBody>
          </p:sp>
        </p:grpSp>
        <p:sp>
          <p:nvSpPr>
            <p:cNvPr id="64" name="Text Box 49"/>
            <p:cNvSpPr txBox="1">
              <a:spLocks noChangeArrowheads="1"/>
            </p:cNvSpPr>
            <p:nvPr/>
          </p:nvSpPr>
          <p:spPr bwMode="auto">
            <a:xfrm>
              <a:off x="3469" y="3067"/>
              <a:ext cx="709" cy="1076"/>
            </a:xfrm>
            <a:prstGeom prst="rect">
              <a:avLst/>
            </a:prstGeom>
            <a:noFill/>
            <a:ln w="9525">
              <a:noFill/>
              <a:miter lim="800000"/>
              <a:headEnd/>
              <a:tailEnd/>
            </a:ln>
          </p:spPr>
          <p:txBody>
            <a:bodyPr wrap="none">
              <a:spAutoFit/>
            </a:bodyPr>
            <a:lstStyle/>
            <a:p>
              <a:pPr algn="l"/>
              <a:r>
                <a:rPr kumimoji="1" lang="zh-CN" altLang="en-US" sz="10600">
                  <a:solidFill>
                    <a:srgbClr val="333399"/>
                  </a:solidFill>
                  <a:ea typeface="黑体" pitchFamily="49" charset="-122"/>
                  <a:sym typeface="Wingdings" pitchFamily="2" charset="2"/>
                </a:rPr>
                <a:t></a:t>
              </a:r>
              <a:endParaRPr kumimoji="1" lang="zh-CN" altLang="en-US" sz="10600">
                <a:solidFill>
                  <a:srgbClr val="333399"/>
                </a:solidFill>
                <a:ea typeface="黑体" pitchFamily="49" charset="-122"/>
              </a:endParaRPr>
            </a:p>
          </p:txBody>
        </p:sp>
      </p:grpSp>
      <p:grpSp>
        <p:nvGrpSpPr>
          <p:cNvPr id="71" name="Group 50"/>
          <p:cNvGrpSpPr>
            <a:grpSpLocks/>
          </p:cNvGrpSpPr>
          <p:nvPr/>
        </p:nvGrpSpPr>
        <p:grpSpPr bwMode="auto">
          <a:xfrm>
            <a:off x="3200371" y="4776770"/>
            <a:ext cx="5143500" cy="738187"/>
            <a:chOff x="1149" y="2905"/>
            <a:chExt cx="3240" cy="465"/>
          </a:xfrm>
        </p:grpSpPr>
        <p:sp>
          <p:nvSpPr>
            <p:cNvPr id="72" name="Line 51"/>
            <p:cNvSpPr>
              <a:spLocks noChangeShapeType="1"/>
            </p:cNvSpPr>
            <p:nvPr/>
          </p:nvSpPr>
          <p:spPr bwMode="auto">
            <a:xfrm>
              <a:off x="1149" y="3218"/>
              <a:ext cx="3240" cy="0"/>
            </a:xfrm>
            <a:prstGeom prst="line">
              <a:avLst/>
            </a:prstGeom>
            <a:noFill/>
            <a:ln w="38100">
              <a:solidFill>
                <a:srgbClr val="333399"/>
              </a:solidFill>
              <a:prstDash val="dash"/>
              <a:round/>
              <a:headEnd/>
              <a:tailEnd type="triangle" w="med" len="lg"/>
            </a:ln>
          </p:spPr>
          <p:txBody>
            <a:bodyPr/>
            <a:lstStyle/>
            <a:p>
              <a:endParaRPr lang="zh-CN" altLang="en-US"/>
            </a:p>
          </p:txBody>
        </p:sp>
        <p:grpSp>
          <p:nvGrpSpPr>
            <p:cNvPr id="73" name="Group 52"/>
            <p:cNvGrpSpPr>
              <a:grpSpLocks/>
            </p:cNvGrpSpPr>
            <p:nvPr/>
          </p:nvGrpSpPr>
          <p:grpSpPr bwMode="auto">
            <a:xfrm>
              <a:off x="2189" y="3067"/>
              <a:ext cx="1652" cy="303"/>
              <a:chOff x="1152" y="1824"/>
              <a:chExt cx="1296" cy="240"/>
            </a:xfrm>
          </p:grpSpPr>
          <p:sp>
            <p:nvSpPr>
              <p:cNvPr id="75" name="AutoShape 53"/>
              <p:cNvSpPr>
                <a:spLocks noChangeArrowheads="1"/>
              </p:cNvSpPr>
              <p:nvPr/>
            </p:nvSpPr>
            <p:spPr bwMode="auto">
              <a:xfrm>
                <a:off x="2160" y="1872"/>
                <a:ext cx="288" cy="144"/>
              </a:xfrm>
              <a:prstGeom prst="rightArrow">
                <a:avLst>
                  <a:gd name="adj1" fmla="val 50000"/>
                  <a:gd name="adj2" fmla="val 50000"/>
                </a:avLst>
              </a:prstGeom>
              <a:solidFill>
                <a:srgbClr val="FFFF99"/>
              </a:solidFill>
              <a:ln w="9525">
                <a:solidFill>
                  <a:schemeClr val="tx1"/>
                </a:solidFill>
                <a:miter lim="800000"/>
                <a:headEnd/>
                <a:tailEnd/>
              </a:ln>
            </p:spPr>
            <p:txBody>
              <a:bodyPr wrap="none" anchor="ctr"/>
              <a:lstStyle/>
              <a:p>
                <a:endParaRPr lang="zh-CN" altLang="en-US">
                  <a:ea typeface="宋体" charset="-122"/>
                </a:endParaRPr>
              </a:p>
            </p:txBody>
          </p:sp>
          <p:sp>
            <p:nvSpPr>
              <p:cNvPr id="76" name="Rectangle 54"/>
              <p:cNvSpPr>
                <a:spLocks noChangeArrowheads="1"/>
              </p:cNvSpPr>
              <p:nvPr/>
            </p:nvSpPr>
            <p:spPr bwMode="auto">
              <a:xfrm>
                <a:off x="1152" y="1824"/>
                <a:ext cx="1008" cy="240"/>
              </a:xfrm>
              <a:prstGeom prst="rect">
                <a:avLst/>
              </a:prstGeom>
              <a:solidFill>
                <a:srgbClr val="FFFF99"/>
              </a:solidFill>
              <a:ln w="9525">
                <a:solidFill>
                  <a:schemeClr val="tx1"/>
                </a:solidFill>
                <a:miter lim="800000"/>
                <a:headEnd/>
                <a:tailEnd/>
              </a:ln>
            </p:spPr>
            <p:txBody>
              <a:bodyPr wrap="none" anchor="ctr"/>
              <a:lstStyle/>
              <a:p>
                <a:r>
                  <a:rPr kumimoji="1" lang="en-US" altLang="zh-CN" sz="2000">
                    <a:solidFill>
                      <a:srgbClr val="333399"/>
                    </a:solidFill>
                    <a:ea typeface="黑体" pitchFamily="49" charset="-122"/>
                  </a:rPr>
                  <a:t>HTTP </a:t>
                </a:r>
                <a:r>
                  <a:rPr kumimoji="1" lang="zh-CN" altLang="en-US" sz="2000">
                    <a:solidFill>
                      <a:srgbClr val="333399"/>
                    </a:solidFill>
                    <a:ea typeface="黑体" pitchFamily="49" charset="-122"/>
                  </a:rPr>
                  <a:t>请求报文</a:t>
                </a:r>
              </a:p>
            </p:txBody>
          </p:sp>
        </p:grpSp>
        <p:sp>
          <p:nvSpPr>
            <p:cNvPr id="74" name="Text Box 55"/>
            <p:cNvSpPr txBox="1">
              <a:spLocks noChangeArrowheads="1"/>
            </p:cNvSpPr>
            <p:nvPr/>
          </p:nvSpPr>
          <p:spPr bwMode="auto">
            <a:xfrm>
              <a:off x="1149" y="2905"/>
              <a:ext cx="1000" cy="327"/>
            </a:xfrm>
            <a:prstGeom prst="rect">
              <a:avLst/>
            </a:prstGeom>
            <a:noFill/>
            <a:ln w="9525">
              <a:noFill/>
              <a:miter lim="800000"/>
              <a:headEnd/>
              <a:tailEnd/>
            </a:ln>
          </p:spPr>
          <p:txBody>
            <a:bodyPr wrap="none">
              <a:spAutoFit/>
            </a:bodyPr>
            <a:lstStyle/>
            <a:p>
              <a:pPr algn="l"/>
              <a:r>
                <a:rPr kumimoji="1" lang="zh-CN" altLang="en-US" sz="2800">
                  <a:solidFill>
                    <a:srgbClr val="333399"/>
                  </a:solidFill>
                  <a:ea typeface="黑体" pitchFamily="49" charset="-122"/>
                  <a:sym typeface="Wingdings" pitchFamily="2" charset="2"/>
                </a:rPr>
                <a:t></a:t>
              </a:r>
              <a:r>
                <a:rPr kumimoji="1" lang="zh-CN" altLang="en-US" sz="2000">
                  <a:solidFill>
                    <a:srgbClr val="333399"/>
                  </a:solidFill>
                  <a:ea typeface="黑体" pitchFamily="49" charset="-122"/>
                </a:rPr>
                <a:t> 请求文档</a:t>
              </a:r>
            </a:p>
          </p:txBody>
        </p:sp>
      </p:grpSp>
      <p:pic>
        <p:nvPicPr>
          <p:cNvPr id="79" name="图片 78">
            <a:extLst>
              <a:ext uri="{FF2B5EF4-FFF2-40B4-BE49-F238E27FC236}">
                <a16:creationId xmlns:a16="http://schemas.microsoft.com/office/drawing/2014/main" id="{7F8B9EEF-10E4-1243-8142-371B04D4610A}"/>
              </a:ext>
            </a:extLst>
          </p:cNvPr>
          <p:cNvPicPr>
            <a:picLocks noChangeAspect="1"/>
          </p:cNvPicPr>
          <p:nvPr/>
        </p:nvPicPr>
        <p:blipFill>
          <a:blip r:embed="rId8">
            <a:clrChange>
              <a:clrFrom>
                <a:srgbClr val="FEFEFE"/>
              </a:clrFrom>
              <a:clrTo>
                <a:srgbClr val="FEFEFE">
                  <a:alpha val="0"/>
                </a:srgbClr>
              </a:clrTo>
            </a:clrChange>
          </a:blip>
          <a:stretch>
            <a:fillRect/>
          </a:stretch>
        </p:blipFill>
        <p:spPr>
          <a:xfrm>
            <a:off x="1531910" y="1776103"/>
            <a:ext cx="834709" cy="679742"/>
          </a:xfrm>
          <a:prstGeom prst="rect">
            <a:avLst/>
          </a:prstGeom>
        </p:spPr>
      </p:pic>
      <p:pic>
        <p:nvPicPr>
          <p:cNvPr id="2" name="图片 1">
            <a:extLst>
              <a:ext uri="{FF2B5EF4-FFF2-40B4-BE49-F238E27FC236}">
                <a16:creationId xmlns:a16="http://schemas.microsoft.com/office/drawing/2014/main" id="{29D592E4-4956-D746-A1A1-E9192D27DA68}"/>
              </a:ext>
            </a:extLst>
          </p:cNvPr>
          <p:cNvPicPr>
            <a:picLocks noChangeAspect="1"/>
          </p:cNvPicPr>
          <p:nvPr/>
        </p:nvPicPr>
        <p:blipFill>
          <a:blip r:embed="rId9">
            <a:clrChange>
              <a:clrFrom>
                <a:srgbClr val="F9FFF8"/>
              </a:clrFrom>
              <a:clrTo>
                <a:srgbClr val="F9FFF8">
                  <a:alpha val="0"/>
                </a:srgbClr>
              </a:clrTo>
            </a:clrChange>
          </a:blip>
          <a:stretch>
            <a:fillRect/>
          </a:stretch>
        </p:blipFill>
        <p:spPr>
          <a:xfrm>
            <a:off x="9049454" y="1682892"/>
            <a:ext cx="1320069" cy="578800"/>
          </a:xfrm>
          <a:prstGeom prst="rect">
            <a:avLst/>
          </a:prstGeom>
        </p:spPr>
      </p:pic>
    </p:spTree>
    <p:extLst>
      <p:ext uri="{BB962C8B-B14F-4D97-AF65-F5344CB8AC3E}">
        <p14:creationId xmlns:p14="http://schemas.microsoft.com/office/powerpoint/2010/main" val="1453209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par>
                          <p:cTn id="11" fill="hold">
                            <p:stCondLst>
                              <p:cond delay="0"/>
                            </p:stCondLst>
                            <p:childTnLst>
                              <p:par>
                                <p:cTn id="12" presetID="35" presetClass="emph" presetSubtype="0" repeatCount="3000" fill="hold" nodeType="afterEffect">
                                  <p:stCondLst>
                                    <p:cond delay="500"/>
                                  </p:stCondLst>
                                  <p:childTnLst>
                                    <p:anim calcmode="discrete" valueType="str">
                                      <p:cBhvr>
                                        <p:cTn id="13" dur="1000" fill="hold"/>
                                        <p:tgtEl>
                                          <p:spTgt spid="52"/>
                                        </p:tgtEl>
                                        <p:attrNameLst>
                                          <p:attrName>style.visibility</p:attrName>
                                        </p:attrNameLst>
                                      </p:cBhvr>
                                      <p:tavLst>
                                        <p:tav tm="0">
                                          <p:val>
                                            <p:strVal val="hidden"/>
                                          </p:val>
                                        </p:tav>
                                        <p:tav tm="50000">
                                          <p:val>
                                            <p:strVal val="visible"/>
                                          </p:val>
                                        </p:tav>
                                      </p:tavLst>
                                    </p:anim>
                                  </p:childTnLst>
                                </p:cTn>
                              </p:par>
                            </p:childTnLst>
                          </p:cTn>
                        </p:par>
                        <p:par>
                          <p:cTn id="14" fill="hold">
                            <p:stCondLst>
                              <p:cond delay="3500"/>
                            </p:stCondLst>
                            <p:childTnLst>
                              <p:par>
                                <p:cTn id="15" presetID="22" presetClass="entr" presetSubtype="8" fill="hold" nodeType="afterEffect">
                                  <p:stCondLst>
                                    <p:cond delay="50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par>
                          <p:cTn id="18" fill="hold">
                            <p:stCondLst>
                              <p:cond delay="5000"/>
                            </p:stCondLst>
                            <p:childTnLst>
                              <p:par>
                                <p:cTn id="19" presetID="22" presetClass="entr" presetSubtype="2" fill="hold" nodeType="afterEffect">
                                  <p:stCondLst>
                                    <p:cond delay="500"/>
                                  </p:stCondLst>
                                  <p:childTnLst>
                                    <p:set>
                                      <p:cBhvr>
                                        <p:cTn id="20" dur="1" fill="hold">
                                          <p:stCondLst>
                                            <p:cond delay="0"/>
                                          </p:stCondLst>
                                        </p:cTn>
                                        <p:tgtEl>
                                          <p:spTgt spid="62"/>
                                        </p:tgtEl>
                                        <p:attrNameLst>
                                          <p:attrName>style.visibility</p:attrName>
                                        </p:attrNameLst>
                                      </p:cBhvr>
                                      <p:to>
                                        <p:strVal val="visible"/>
                                      </p:to>
                                    </p:set>
                                    <p:animEffect transition="in" filter="wipe(right)">
                                      <p:cBhvr>
                                        <p:cTn id="21" dur="1000"/>
                                        <p:tgtEl>
                                          <p:spTgt spid="62"/>
                                        </p:tgtEl>
                                      </p:cBhvr>
                                    </p:animEffect>
                                  </p:childTnLst>
                                </p:cTn>
                              </p:par>
                            </p:childTnLst>
                          </p:cTn>
                        </p:par>
                        <p:par>
                          <p:cTn id="22" fill="hold">
                            <p:stCondLst>
                              <p:cond delay="6500"/>
                            </p:stCondLst>
                            <p:childTnLst>
                              <p:par>
                                <p:cTn id="23" presetID="1" presetClass="entr" presetSubtype="0" fill="hold" nodeType="afterEffect">
                                  <p:stCondLst>
                                    <p:cond delay="500"/>
                                  </p:stCondLst>
                                  <p:childTnLst>
                                    <p:set>
                                      <p:cBhvr>
                                        <p:cTn id="24" dur="1" fill="hold">
                                          <p:stCondLst>
                                            <p:cond delay="0"/>
                                          </p:stCondLst>
                                        </p:cTn>
                                        <p:tgtEl>
                                          <p:spTgt spid="55"/>
                                        </p:tgtEl>
                                        <p:attrNameLst>
                                          <p:attrName>style.visibility</p:attrName>
                                        </p:attrNameLst>
                                      </p:cBhvr>
                                      <p:to>
                                        <p:strVal val="visible"/>
                                      </p:to>
                                    </p:set>
                                  </p:childTnLst>
                                </p:cTn>
                              </p:par>
                            </p:childTnLst>
                          </p:cTn>
                        </p:par>
                        <p:par>
                          <p:cTn id="25" fill="hold">
                            <p:stCondLst>
                              <p:cond delay="7000"/>
                            </p:stCondLst>
                            <p:childTnLst>
                              <p:par>
                                <p:cTn id="26" presetID="35" presetClass="emph" presetSubtype="0" repeatCount="3000" fill="hold" nodeType="afterEffect">
                                  <p:stCondLst>
                                    <p:cond delay="500"/>
                                  </p:stCondLst>
                                  <p:childTnLst>
                                    <p:anim calcmode="discrete" valueType="str">
                                      <p:cBhvr>
                                        <p:cTn id="27" dur="1000" fill="hold"/>
                                        <p:tgtEl>
                                          <p:spTgt spid="5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79" name="文本占位符 2"/>
          <p:cNvSpPr txBox="1">
            <a:spLocks/>
          </p:cNvSpPr>
          <p:nvPr/>
        </p:nvSpPr>
        <p:spPr>
          <a:xfrm>
            <a:off x="681789" y="1336949"/>
            <a:ext cx="9504948" cy="5376672"/>
          </a:xfrm>
          <a:prstGeom prst="rect">
            <a:avLst/>
          </a:prstGeom>
        </p:spPr>
        <p:txBody>
          <a:bodyPr>
            <a:normAutofit fontScale="92500" lnSpcReduction="10000"/>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None/>
            </a:pPr>
            <a:r>
              <a:rPr lang="zh-CN" altLang="en-US" sz="2000" dirty="0"/>
              <a:t>用户点击鼠标后所发生的事件 </a:t>
            </a:r>
          </a:p>
          <a:p>
            <a:pPr eaLnBrk="1" hangingPunct="1">
              <a:lnSpc>
                <a:spcPct val="150000"/>
              </a:lnSpc>
              <a:buFont typeface="Wingdings" pitchFamily="2" charset="2"/>
              <a:buNone/>
            </a:pPr>
            <a:r>
              <a:rPr lang="en-US" altLang="zh-CN" sz="2000" dirty="0">
                <a:ea typeface="宋体" charset="-122"/>
              </a:rPr>
              <a:t>(1) </a:t>
            </a:r>
            <a:r>
              <a:rPr lang="zh-CN" altLang="en-US" sz="2000" dirty="0">
                <a:ea typeface="宋体" charset="-122"/>
              </a:rPr>
              <a:t>浏览器分析超链指向页面的 </a:t>
            </a:r>
            <a:r>
              <a:rPr lang="en-US" altLang="zh-CN" sz="2000" dirty="0">
                <a:ea typeface="宋体" charset="-122"/>
              </a:rPr>
              <a:t>URL</a:t>
            </a:r>
            <a:r>
              <a:rPr lang="zh-CN" altLang="en-US" sz="2000" dirty="0">
                <a:ea typeface="宋体" charset="-122"/>
              </a:rPr>
              <a:t>。</a:t>
            </a:r>
          </a:p>
          <a:p>
            <a:pPr eaLnBrk="1" hangingPunct="1">
              <a:lnSpc>
                <a:spcPct val="150000"/>
              </a:lnSpc>
              <a:buFont typeface="Wingdings" pitchFamily="2" charset="2"/>
              <a:buNone/>
            </a:pPr>
            <a:r>
              <a:rPr lang="en-US" altLang="zh-CN" sz="2000" dirty="0">
                <a:ea typeface="宋体" charset="-122"/>
              </a:rPr>
              <a:t>(2) </a:t>
            </a:r>
            <a:r>
              <a:rPr lang="zh-CN" altLang="en-US" sz="2000" dirty="0">
                <a:ea typeface="宋体" charset="-122"/>
              </a:rPr>
              <a:t>浏览器向 </a:t>
            </a:r>
            <a:r>
              <a:rPr lang="en-US" altLang="zh-CN" sz="2000" dirty="0">
                <a:ea typeface="宋体" charset="-122"/>
              </a:rPr>
              <a:t>DNS </a:t>
            </a:r>
            <a:r>
              <a:rPr lang="zh-CN" altLang="en-US" sz="2000" dirty="0">
                <a:ea typeface="宋体" charset="-122"/>
              </a:rPr>
              <a:t>请求解析 </a:t>
            </a:r>
            <a:r>
              <a:rPr lang="en-US" altLang="zh-CN" sz="2000" dirty="0">
                <a:ea typeface="宋体" charset="-122"/>
              </a:rPr>
              <a:t>www.bupt.edu.cn </a:t>
            </a:r>
            <a:r>
              <a:rPr lang="zh-CN" altLang="en-US" sz="2000" dirty="0">
                <a:ea typeface="宋体" charset="-122"/>
              </a:rPr>
              <a:t>的 </a:t>
            </a:r>
            <a:r>
              <a:rPr lang="en-US" altLang="zh-CN" sz="2000" dirty="0">
                <a:ea typeface="宋体" charset="-122"/>
              </a:rPr>
              <a:t>IP </a:t>
            </a:r>
            <a:r>
              <a:rPr lang="zh-CN" altLang="en-US" sz="2000" dirty="0">
                <a:ea typeface="宋体" charset="-122"/>
              </a:rPr>
              <a:t>地址。</a:t>
            </a:r>
          </a:p>
          <a:p>
            <a:pPr eaLnBrk="1" hangingPunct="1">
              <a:lnSpc>
                <a:spcPct val="150000"/>
              </a:lnSpc>
              <a:buFont typeface="Wingdings" pitchFamily="2" charset="2"/>
              <a:buNone/>
            </a:pPr>
            <a:r>
              <a:rPr lang="en-US" altLang="zh-CN" sz="2000" dirty="0">
                <a:ea typeface="宋体" charset="-122"/>
              </a:rPr>
              <a:t>(3) </a:t>
            </a:r>
            <a:r>
              <a:rPr lang="zh-CN" altLang="en-US" sz="2000" dirty="0">
                <a:ea typeface="宋体" charset="-122"/>
              </a:rPr>
              <a:t>域名系统 </a:t>
            </a:r>
            <a:r>
              <a:rPr lang="en-US" altLang="zh-CN" sz="2000" dirty="0">
                <a:ea typeface="宋体" charset="-122"/>
              </a:rPr>
              <a:t>DNS </a:t>
            </a:r>
            <a:r>
              <a:rPr lang="zh-CN" altLang="en-US" sz="2000" dirty="0">
                <a:ea typeface="宋体" charset="-122"/>
              </a:rPr>
              <a:t>解析出北京邮电大学服务器的 </a:t>
            </a:r>
            <a:r>
              <a:rPr lang="en-US" altLang="zh-CN" sz="2000" dirty="0">
                <a:ea typeface="宋体" charset="-122"/>
              </a:rPr>
              <a:t>IP </a:t>
            </a:r>
            <a:r>
              <a:rPr lang="zh-CN" altLang="en-US" sz="2000" dirty="0">
                <a:ea typeface="宋体" charset="-122"/>
              </a:rPr>
              <a:t>地址。</a:t>
            </a:r>
          </a:p>
          <a:p>
            <a:pPr eaLnBrk="1" hangingPunct="1">
              <a:lnSpc>
                <a:spcPct val="150000"/>
              </a:lnSpc>
              <a:buFont typeface="Wingdings" pitchFamily="2" charset="2"/>
              <a:buNone/>
            </a:pPr>
            <a:r>
              <a:rPr lang="en-US" altLang="zh-CN" sz="2000" dirty="0">
                <a:ea typeface="宋体" charset="-122"/>
              </a:rPr>
              <a:t>(4) </a:t>
            </a:r>
            <a:r>
              <a:rPr lang="zh-CN" altLang="en-US" sz="2000" dirty="0">
                <a:ea typeface="宋体" charset="-122"/>
              </a:rPr>
              <a:t>浏览器与服务器建立 </a:t>
            </a:r>
            <a:r>
              <a:rPr lang="en-US" altLang="zh-CN" sz="2000" dirty="0">
                <a:ea typeface="宋体" charset="-122"/>
              </a:rPr>
              <a:t>TCP </a:t>
            </a:r>
            <a:r>
              <a:rPr lang="zh-CN" altLang="en-US" sz="2000" dirty="0">
                <a:ea typeface="宋体" charset="-122"/>
              </a:rPr>
              <a:t>连接</a:t>
            </a:r>
          </a:p>
          <a:p>
            <a:pPr eaLnBrk="1" hangingPunct="1">
              <a:lnSpc>
                <a:spcPct val="150000"/>
              </a:lnSpc>
              <a:buFont typeface="Wingdings" pitchFamily="2" charset="2"/>
              <a:buNone/>
            </a:pPr>
            <a:r>
              <a:rPr lang="en-US" altLang="zh-CN" sz="2000" dirty="0">
                <a:ea typeface="宋体" charset="-122"/>
              </a:rPr>
              <a:t>(5) </a:t>
            </a:r>
            <a:r>
              <a:rPr lang="zh-CN" altLang="en-US" sz="2000" dirty="0">
                <a:ea typeface="宋体" charset="-122"/>
              </a:rPr>
              <a:t>浏览器发出取文件命令：</a:t>
            </a:r>
          </a:p>
          <a:p>
            <a:pPr eaLnBrk="1" hangingPunct="1">
              <a:lnSpc>
                <a:spcPct val="150000"/>
              </a:lnSpc>
              <a:buFont typeface="Wingdings" pitchFamily="2" charset="2"/>
              <a:buNone/>
            </a:pPr>
            <a:r>
              <a:rPr lang="zh-CN" altLang="en-US" sz="2000" dirty="0">
                <a:ea typeface="宋体" charset="-122"/>
              </a:rPr>
              <a:t>      </a:t>
            </a:r>
            <a:r>
              <a:rPr lang="en-US" altLang="zh-CN" sz="2000" dirty="0">
                <a:ea typeface="宋体" charset="-122"/>
              </a:rPr>
              <a:t>GET index.html</a:t>
            </a:r>
            <a:r>
              <a:rPr lang="zh-CN" altLang="en-US" sz="2000" dirty="0">
                <a:ea typeface="宋体" charset="-122"/>
              </a:rPr>
              <a:t>。</a:t>
            </a:r>
          </a:p>
          <a:p>
            <a:pPr eaLnBrk="1" hangingPunct="1">
              <a:lnSpc>
                <a:spcPct val="150000"/>
              </a:lnSpc>
              <a:buFont typeface="Wingdings" pitchFamily="2" charset="2"/>
              <a:buNone/>
            </a:pPr>
            <a:r>
              <a:rPr lang="en-US" altLang="zh-CN" sz="2000" dirty="0">
                <a:ea typeface="宋体" charset="-122"/>
              </a:rPr>
              <a:t>(6) </a:t>
            </a:r>
            <a:r>
              <a:rPr lang="zh-CN" altLang="en-US" sz="2000" dirty="0">
                <a:ea typeface="宋体" charset="-122"/>
              </a:rPr>
              <a:t>服务器给出响应，把文件 </a:t>
            </a:r>
            <a:r>
              <a:rPr lang="en-US" altLang="zh-CN" sz="2000" dirty="0">
                <a:ea typeface="宋体" charset="-122"/>
              </a:rPr>
              <a:t>index.html </a:t>
            </a:r>
            <a:r>
              <a:rPr lang="zh-CN" altLang="en-US" sz="2000" dirty="0">
                <a:ea typeface="宋体" charset="-122"/>
              </a:rPr>
              <a:t>发给浏览器。</a:t>
            </a:r>
          </a:p>
          <a:p>
            <a:pPr eaLnBrk="1" hangingPunct="1">
              <a:lnSpc>
                <a:spcPct val="150000"/>
              </a:lnSpc>
              <a:buFont typeface="Wingdings" pitchFamily="2" charset="2"/>
              <a:buNone/>
            </a:pPr>
            <a:r>
              <a:rPr lang="en-US" altLang="zh-CN" sz="2000" dirty="0">
                <a:ea typeface="宋体" charset="-122"/>
              </a:rPr>
              <a:t>(7) TCP </a:t>
            </a:r>
            <a:r>
              <a:rPr lang="zh-CN" altLang="en-US" sz="2000" dirty="0">
                <a:ea typeface="宋体" charset="-122"/>
              </a:rPr>
              <a:t>连接释放。</a:t>
            </a:r>
          </a:p>
          <a:p>
            <a:pPr eaLnBrk="1" hangingPunct="1">
              <a:lnSpc>
                <a:spcPct val="150000"/>
              </a:lnSpc>
              <a:buFont typeface="Wingdings" pitchFamily="2" charset="2"/>
              <a:buNone/>
            </a:pPr>
            <a:r>
              <a:rPr lang="en-US" altLang="zh-CN" sz="2000" dirty="0">
                <a:ea typeface="宋体" charset="-122"/>
              </a:rPr>
              <a:t>(8) </a:t>
            </a:r>
            <a:r>
              <a:rPr lang="zh-CN" altLang="en-US" sz="2000" dirty="0">
                <a:ea typeface="宋体" charset="-122"/>
              </a:rPr>
              <a:t>浏览器显示“北京邮电大学主页”文件 </a:t>
            </a:r>
            <a:r>
              <a:rPr lang="en-US" altLang="zh-CN" sz="2000" dirty="0">
                <a:ea typeface="宋体" charset="-122"/>
              </a:rPr>
              <a:t>index.html </a:t>
            </a:r>
            <a:r>
              <a:rPr lang="zh-CN" altLang="en-US" sz="2000" dirty="0">
                <a:ea typeface="宋体" charset="-122"/>
              </a:rPr>
              <a:t>中的所有文本。</a:t>
            </a:r>
          </a:p>
          <a:p>
            <a:pPr eaLnBrk="1" hangingPunct="1"/>
            <a:endParaRPr lang="zh-CN" altLang="en-US" dirty="0"/>
          </a:p>
        </p:txBody>
      </p:sp>
    </p:spTree>
    <p:extLst>
      <p:ext uri="{BB962C8B-B14F-4D97-AF65-F5344CB8AC3E}">
        <p14:creationId xmlns:p14="http://schemas.microsoft.com/office/powerpoint/2010/main" val="34620219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4692651" cy="523220"/>
          </a:xfrm>
          <a:prstGeom prst="rect">
            <a:avLst/>
          </a:prstGeom>
        </p:spPr>
        <p:txBody>
          <a:bodyPr>
            <a:spAutoFit/>
          </a:bodyPr>
          <a:lstStyle/>
          <a:p>
            <a:pPr eaLnBrk="1" fontAlgn="auto" hangingPunct="1">
              <a:spcBef>
                <a:spcPts val="0"/>
              </a:spcBef>
              <a:spcAft>
                <a:spcPts val="0"/>
              </a:spcAft>
              <a:defRPr/>
            </a:pPr>
            <a:r>
              <a:rPr lang="zh-CN" altLang="en-US" sz="2800" b="1" dirty="0">
                <a:solidFill>
                  <a:schemeClr val="tx1">
                    <a:lumMod val="85000"/>
                    <a:lumOff val="15000"/>
                  </a:schemeClr>
                </a:solidFill>
                <a:latin typeface="+mn-ea"/>
                <a:ea typeface="+mn-ea"/>
              </a:rPr>
              <a:t>第</a:t>
            </a:r>
            <a:r>
              <a:rPr lang="en-US" altLang="zh-CN" sz="2800" b="1" dirty="0">
                <a:solidFill>
                  <a:schemeClr val="tx1">
                    <a:lumMod val="85000"/>
                    <a:lumOff val="15000"/>
                  </a:schemeClr>
                </a:solidFill>
                <a:latin typeface="+mn-ea"/>
                <a:ea typeface="+mn-ea"/>
              </a:rPr>
              <a:t>1</a:t>
            </a:r>
            <a:r>
              <a:rPr lang="zh-CN" altLang="en-US" sz="2800" b="1" dirty="0">
                <a:solidFill>
                  <a:schemeClr val="tx1">
                    <a:lumMod val="85000"/>
                    <a:lumOff val="15000"/>
                  </a:schemeClr>
                </a:solidFill>
                <a:latin typeface="+mn-ea"/>
                <a:ea typeface="+mn-ea"/>
              </a:rPr>
              <a:t>章  绪论</a:t>
            </a:r>
          </a:p>
        </p:txBody>
      </p:sp>
      <p:sp>
        <p:nvSpPr>
          <p:cNvPr id="55" name="Rectangle 43"/>
          <p:cNvSpPr>
            <a:spLocks noChangeArrowheads="1"/>
          </p:cNvSpPr>
          <p:nvPr/>
        </p:nvSpPr>
        <p:spPr bwMode="auto">
          <a:xfrm>
            <a:off x="917577" y="1395415"/>
            <a:ext cx="4834978" cy="255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1.1 Web</a:t>
            </a:r>
            <a:r>
              <a:rPr lang="zh-CN" altLang="en-US" sz="2400" dirty="0">
                <a:solidFill>
                  <a:schemeClr val="tx1"/>
                </a:solidFill>
                <a:latin typeface="宋体" panose="02010600030101010101" pitchFamily="2" charset="-122"/>
                <a:ea typeface="宋体" panose="02010600030101010101" pitchFamily="2" charset="-122"/>
              </a:rPr>
              <a:t>系统应用的发展</a:t>
            </a:r>
          </a:p>
          <a:p>
            <a:pPr>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1.2 Web</a:t>
            </a:r>
            <a:r>
              <a:rPr lang="zh-CN" altLang="en-US" sz="2400" dirty="0">
                <a:solidFill>
                  <a:schemeClr val="tx1"/>
                </a:solidFill>
                <a:latin typeface="宋体" panose="02010600030101010101" pitchFamily="2" charset="-122"/>
                <a:ea typeface="宋体" panose="02010600030101010101" pitchFamily="2" charset="-122"/>
              </a:rPr>
              <a:t>系统基本构成与工作过程</a:t>
            </a:r>
            <a:endParaRPr lang="en-US" altLang="zh-CN" sz="240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1.3</a:t>
            </a:r>
            <a:r>
              <a:rPr lang="zh-CN" altLang="en-US" sz="2400" dirty="0">
                <a:solidFill>
                  <a:schemeClr val="tx1"/>
                </a:solidFill>
                <a:latin typeface="宋体" panose="02010600030101010101" pitchFamily="2" charset="-122"/>
                <a:ea typeface="宋体" panose="02010600030101010101" pitchFamily="2" charset="-122"/>
              </a:rPr>
              <a:t> </a:t>
            </a:r>
            <a:r>
              <a:rPr lang="en-US" altLang="zh-CN" sz="2400" dirty="0">
                <a:solidFill>
                  <a:schemeClr val="tx1"/>
                </a:solidFill>
                <a:latin typeface="宋体" panose="02010600030101010101" pitchFamily="2" charset="-122"/>
                <a:ea typeface="宋体" panose="02010600030101010101" pitchFamily="2" charset="-122"/>
              </a:rPr>
              <a:t>Web</a:t>
            </a:r>
            <a:r>
              <a:rPr lang="zh-CN" altLang="en-US" sz="2400" dirty="0">
                <a:solidFill>
                  <a:schemeClr val="tx1"/>
                </a:solidFill>
                <a:latin typeface="宋体" panose="02010600030101010101" pitchFamily="2" charset="-122"/>
                <a:ea typeface="宋体" panose="02010600030101010101" pitchFamily="2" charset="-122"/>
              </a:rPr>
              <a:t>应用架构演化</a:t>
            </a:r>
          </a:p>
          <a:p>
            <a:pPr>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1.4 HTTP</a:t>
            </a:r>
            <a:r>
              <a:rPr lang="zh-CN" altLang="en-US" sz="2400" dirty="0">
                <a:solidFill>
                  <a:schemeClr val="tx1"/>
                </a:solidFill>
                <a:latin typeface="宋体" panose="02010600030101010101" pitchFamily="2" charset="-122"/>
                <a:ea typeface="宋体" panose="02010600030101010101" pitchFamily="2" charset="-122"/>
              </a:rPr>
              <a:t>协议</a:t>
            </a:r>
            <a:endParaRPr lang="en-US" altLang="zh-CN" sz="2400"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748496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文本占位符 2"/>
          <p:cNvSpPr txBox="1">
            <a:spLocks/>
          </p:cNvSpPr>
          <p:nvPr/>
        </p:nvSpPr>
        <p:spPr>
          <a:xfrm>
            <a:off x="423333" y="1365779"/>
            <a:ext cx="10515600" cy="4351338"/>
          </a:xfrm>
          <a:prstGeom prst="rect">
            <a:avLst/>
          </a:prstGeom>
        </p:spPr>
        <p:txBody>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itchFamily="2" charset="2"/>
              <a:buNone/>
            </a:pPr>
            <a:r>
              <a:rPr lang="zh-CN" altLang="en-US" sz="2400" dirty="0">
                <a:ea typeface="宋体" charset="-122"/>
              </a:rPr>
              <a:t>怎样标志分布在整个因特网上的万维网文档？ </a:t>
            </a:r>
          </a:p>
          <a:p>
            <a:pPr eaLnBrk="1" hangingPunct="1">
              <a:lnSpc>
                <a:spcPct val="150000"/>
              </a:lnSpc>
            </a:pPr>
            <a:r>
              <a:rPr lang="zh-CN" altLang="en-US" sz="2000" dirty="0">
                <a:ea typeface="宋体" charset="-122"/>
              </a:rPr>
              <a:t>使用</a:t>
            </a:r>
            <a:r>
              <a:rPr lang="zh-CN" altLang="en-US" sz="2000" dirty="0">
                <a:solidFill>
                  <a:srgbClr val="FF0000"/>
                </a:solidFill>
                <a:ea typeface="宋体" charset="-122"/>
              </a:rPr>
              <a:t>统一资源标识符</a:t>
            </a:r>
            <a:r>
              <a:rPr lang="zh-CN" altLang="en-US" sz="2000" dirty="0">
                <a:ea typeface="宋体" charset="-122"/>
              </a:rPr>
              <a:t> </a:t>
            </a:r>
            <a:r>
              <a:rPr lang="en-US" altLang="zh-CN" sz="2000" dirty="0">
                <a:ea typeface="宋体" charset="-122"/>
              </a:rPr>
              <a:t>URI (Uniform Resource Identifier)</a:t>
            </a:r>
            <a:r>
              <a:rPr lang="zh-CN" altLang="en-US" sz="2000" dirty="0">
                <a:ea typeface="宋体" charset="-122"/>
              </a:rPr>
              <a:t>来唯一标志万维网上的信息资源。</a:t>
            </a:r>
            <a:r>
              <a:rPr lang="en-US" altLang="zh-CN" sz="2000" dirty="0">
                <a:ea typeface="宋体" charset="-122"/>
              </a:rPr>
              <a:t>URI</a:t>
            </a:r>
            <a:r>
              <a:rPr lang="zh-CN" altLang="en-US" sz="2000" dirty="0">
                <a:ea typeface="宋体" charset="-122"/>
              </a:rPr>
              <a:t>包括</a:t>
            </a:r>
            <a:r>
              <a:rPr lang="en-US" altLang="zh-CN" sz="2000" dirty="0">
                <a:ea typeface="宋体" charset="-122"/>
              </a:rPr>
              <a:t>URL</a:t>
            </a:r>
            <a:r>
              <a:rPr lang="zh-CN" altLang="en-US" sz="2000" dirty="0">
                <a:ea typeface="宋体" charset="-122"/>
              </a:rPr>
              <a:t>和</a:t>
            </a:r>
            <a:r>
              <a:rPr lang="en-US" altLang="zh-CN" sz="2000" dirty="0">
                <a:ea typeface="宋体" charset="-122"/>
              </a:rPr>
              <a:t>URN</a:t>
            </a:r>
            <a:r>
              <a:rPr lang="zh-CN" altLang="en-US" sz="2000" dirty="0">
                <a:ea typeface="宋体" charset="-122"/>
              </a:rPr>
              <a:t>（统一资源名，和资源所在地无关）两种形式。</a:t>
            </a:r>
            <a:endParaRPr lang="en-US" altLang="zh-CN" sz="1600" dirty="0">
              <a:ea typeface="宋体" charset="-122"/>
            </a:endParaRPr>
          </a:p>
          <a:p>
            <a:pPr eaLnBrk="1" hangingPunct="1">
              <a:lnSpc>
                <a:spcPct val="150000"/>
              </a:lnSpc>
            </a:pPr>
            <a:r>
              <a:rPr lang="zh-CN" altLang="en-US" sz="2000" dirty="0">
                <a:ea typeface="宋体" charset="-122"/>
              </a:rPr>
              <a:t>使用</a:t>
            </a:r>
            <a:r>
              <a:rPr lang="zh-CN" altLang="en-US" sz="2000" dirty="0">
                <a:solidFill>
                  <a:srgbClr val="FF0000"/>
                </a:solidFill>
                <a:ea typeface="宋体" charset="-122"/>
              </a:rPr>
              <a:t>统一资源定位符</a:t>
            </a:r>
            <a:r>
              <a:rPr lang="zh-CN" altLang="en-US" sz="2000" dirty="0">
                <a:ea typeface="宋体" charset="-122"/>
              </a:rPr>
              <a:t> </a:t>
            </a:r>
            <a:r>
              <a:rPr lang="en-US" altLang="zh-CN" sz="2000" dirty="0">
                <a:ea typeface="宋体" charset="-122"/>
              </a:rPr>
              <a:t>URL (Uniform Resource Locator)</a:t>
            </a:r>
            <a:r>
              <a:rPr lang="zh-CN" altLang="en-US" sz="2000" dirty="0">
                <a:ea typeface="宋体" charset="-122"/>
              </a:rPr>
              <a:t>来描述信息资源的特定位置，是</a:t>
            </a:r>
            <a:r>
              <a:rPr lang="en-US" altLang="zh-CN" sz="2000" dirty="0">
                <a:ea typeface="宋体" charset="-122"/>
              </a:rPr>
              <a:t>URI</a:t>
            </a:r>
            <a:r>
              <a:rPr lang="zh-CN" altLang="en-US" sz="2000" dirty="0">
                <a:ea typeface="宋体" charset="-122"/>
              </a:rPr>
              <a:t>的子集。</a:t>
            </a:r>
            <a:endParaRPr lang="en-US" altLang="zh-CN" sz="2000" dirty="0">
              <a:ea typeface="宋体" charset="-122"/>
            </a:endParaRPr>
          </a:p>
          <a:p>
            <a:pPr eaLnBrk="1" hangingPunct="1"/>
            <a:endParaRPr lang="zh-CN" altLang="en-US" dirty="0"/>
          </a:p>
        </p:txBody>
      </p:sp>
      <p:sp>
        <p:nvSpPr>
          <p:cNvPr id="5" name="Text Box 4"/>
          <p:cNvSpPr txBox="1">
            <a:spLocks noChangeArrowheads="1"/>
          </p:cNvSpPr>
          <p:nvPr/>
        </p:nvSpPr>
        <p:spPr bwMode="auto">
          <a:xfrm>
            <a:off x="2143849" y="3670635"/>
            <a:ext cx="8033084" cy="461665"/>
          </a:xfrm>
          <a:prstGeom prst="rect">
            <a:avLst/>
          </a:prstGeom>
          <a:solidFill>
            <a:srgbClr val="CCECFF"/>
          </a:solidFill>
          <a:ln w="9525">
            <a:solidFill>
              <a:srgbClr val="333399"/>
            </a:solidFill>
            <a:miter lim="800000"/>
            <a:headEnd/>
            <a:tailEnd/>
          </a:ln>
        </p:spPr>
        <p:txBody>
          <a:bodyPr wrap="square">
            <a:spAutoFit/>
          </a:bodyPr>
          <a:lstStyle/>
          <a:p>
            <a:r>
              <a:rPr lang="en-US" altLang="zh-CN" sz="2400" dirty="0">
                <a:solidFill>
                  <a:srgbClr val="333399"/>
                </a:solidFill>
                <a:ea typeface="黑体" pitchFamily="49" charset="-122"/>
              </a:rPr>
              <a:t>&lt;</a:t>
            </a:r>
            <a:r>
              <a:rPr lang="zh-CN" altLang="en-US" sz="2400" dirty="0">
                <a:solidFill>
                  <a:srgbClr val="333399"/>
                </a:solidFill>
                <a:ea typeface="黑体" pitchFamily="49" charset="-122"/>
              </a:rPr>
              <a:t>协议</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主机</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端口</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路径</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参数</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片段</a:t>
            </a:r>
            <a:r>
              <a:rPr lang="en-US" altLang="zh-CN" sz="2400" dirty="0">
                <a:solidFill>
                  <a:srgbClr val="333399"/>
                </a:solidFill>
                <a:ea typeface="黑体" pitchFamily="49" charset="-122"/>
              </a:rPr>
              <a:t>&gt; </a:t>
            </a:r>
          </a:p>
        </p:txBody>
      </p:sp>
      <p:grpSp>
        <p:nvGrpSpPr>
          <p:cNvPr id="6" name="Group 5"/>
          <p:cNvGrpSpPr>
            <a:grpSpLocks/>
          </p:cNvGrpSpPr>
          <p:nvPr/>
        </p:nvGrpSpPr>
        <p:grpSpPr bwMode="auto">
          <a:xfrm>
            <a:off x="2470145" y="4199272"/>
            <a:ext cx="6113463" cy="1951038"/>
            <a:chOff x="1519" y="2568"/>
            <a:chExt cx="3851" cy="1229"/>
          </a:xfrm>
        </p:grpSpPr>
        <p:sp>
          <p:nvSpPr>
            <p:cNvPr id="7" name="Line 6"/>
            <p:cNvSpPr>
              <a:spLocks noChangeShapeType="1"/>
            </p:cNvSpPr>
            <p:nvPr/>
          </p:nvSpPr>
          <p:spPr bwMode="auto">
            <a:xfrm>
              <a:off x="1519" y="2568"/>
              <a:ext cx="499" cy="0"/>
            </a:xfrm>
            <a:prstGeom prst="line">
              <a:avLst/>
            </a:prstGeom>
            <a:noFill/>
            <a:ln w="38100">
              <a:solidFill>
                <a:srgbClr val="FF0000"/>
              </a:solidFill>
              <a:round/>
              <a:headEnd/>
              <a:tailEnd/>
            </a:ln>
          </p:spPr>
          <p:txBody>
            <a:bodyPr/>
            <a:lstStyle/>
            <a:p>
              <a:endParaRPr lang="zh-CN" altLang="en-US"/>
            </a:p>
          </p:txBody>
        </p:sp>
        <p:sp>
          <p:nvSpPr>
            <p:cNvPr id="8" name="Freeform 7"/>
            <p:cNvSpPr>
              <a:spLocks/>
            </p:cNvSpPr>
            <p:nvPr/>
          </p:nvSpPr>
          <p:spPr bwMode="auto">
            <a:xfrm>
              <a:off x="1791" y="2568"/>
              <a:ext cx="385" cy="726"/>
            </a:xfrm>
            <a:custGeom>
              <a:avLst/>
              <a:gdLst>
                <a:gd name="T0" fmla="*/ 0 w 771"/>
                <a:gd name="T1" fmla="*/ 0 h 726"/>
                <a:gd name="T2" fmla="*/ 0 w 771"/>
                <a:gd name="T3" fmla="*/ 726 h 726"/>
                <a:gd name="T4" fmla="*/ 1 w 771"/>
                <a:gd name="T5" fmla="*/ 726 h 726"/>
                <a:gd name="T6" fmla="*/ 0 60000 65536"/>
                <a:gd name="T7" fmla="*/ 0 60000 65536"/>
                <a:gd name="T8" fmla="*/ 0 60000 65536"/>
                <a:gd name="T9" fmla="*/ 0 w 771"/>
                <a:gd name="T10" fmla="*/ 0 h 726"/>
                <a:gd name="T11" fmla="*/ 771 w 771"/>
                <a:gd name="T12" fmla="*/ 726 h 726"/>
              </a:gdLst>
              <a:ahLst/>
              <a:cxnLst>
                <a:cxn ang="T6">
                  <a:pos x="T0" y="T1"/>
                </a:cxn>
                <a:cxn ang="T7">
                  <a:pos x="T2" y="T3"/>
                </a:cxn>
                <a:cxn ang="T8">
                  <a:pos x="T4" y="T5"/>
                </a:cxn>
              </a:cxnLst>
              <a:rect l="T9" t="T10" r="T11" b="T12"/>
              <a:pathLst>
                <a:path w="771" h="726">
                  <a:moveTo>
                    <a:pt x="0" y="0"/>
                  </a:moveTo>
                  <a:lnTo>
                    <a:pt x="0" y="726"/>
                  </a:lnTo>
                  <a:lnTo>
                    <a:pt x="771" y="726"/>
                  </a:lnTo>
                </a:path>
              </a:pathLst>
            </a:custGeom>
            <a:noFill/>
            <a:ln w="38100">
              <a:solidFill>
                <a:srgbClr val="FF0000"/>
              </a:solidFill>
              <a:round/>
              <a:headEnd/>
              <a:tailEnd/>
            </a:ln>
          </p:spPr>
          <p:txBody>
            <a:bodyPr/>
            <a:lstStyle/>
            <a:p>
              <a:endParaRPr lang="zh-CN" altLang="en-US">
                <a:ea typeface="宋体" charset="-122"/>
              </a:endParaRPr>
            </a:p>
          </p:txBody>
        </p:sp>
        <p:sp>
          <p:nvSpPr>
            <p:cNvPr id="10" name="AutoShape 8"/>
            <p:cNvSpPr>
              <a:spLocks/>
            </p:cNvSpPr>
            <p:nvPr/>
          </p:nvSpPr>
          <p:spPr bwMode="auto">
            <a:xfrm>
              <a:off x="2176" y="2841"/>
              <a:ext cx="82" cy="907"/>
            </a:xfrm>
            <a:prstGeom prst="leftBrace">
              <a:avLst>
                <a:gd name="adj1" fmla="val 92175"/>
                <a:gd name="adj2" fmla="val 50000"/>
              </a:avLst>
            </a:prstGeom>
            <a:noFill/>
            <a:ln w="28575">
              <a:solidFill>
                <a:srgbClr val="FF0000"/>
              </a:solidFill>
              <a:round/>
              <a:headEnd/>
              <a:tailEnd/>
            </a:ln>
          </p:spPr>
          <p:txBody>
            <a:bodyPr wrap="none" anchor="ctr"/>
            <a:lstStyle/>
            <a:p>
              <a:endParaRPr lang="zh-CN" altLang="en-US">
                <a:ea typeface="宋体" charset="-122"/>
              </a:endParaRPr>
            </a:p>
          </p:txBody>
        </p:sp>
        <p:sp>
          <p:nvSpPr>
            <p:cNvPr id="11" name="Text Box 9"/>
            <p:cNvSpPr txBox="1">
              <a:spLocks noChangeArrowheads="1"/>
            </p:cNvSpPr>
            <p:nvPr/>
          </p:nvSpPr>
          <p:spPr bwMode="auto">
            <a:xfrm>
              <a:off x="2328" y="2866"/>
              <a:ext cx="3042" cy="931"/>
            </a:xfrm>
            <a:prstGeom prst="rect">
              <a:avLst/>
            </a:prstGeom>
            <a:noFill/>
            <a:ln w="9525">
              <a:solidFill>
                <a:srgbClr val="FF0000"/>
              </a:solidFill>
              <a:miter lim="800000"/>
              <a:headEnd/>
              <a:tailEnd/>
            </a:ln>
          </p:spPr>
          <p:txBody>
            <a:bodyPr wrap="none">
              <a:spAutoFit/>
            </a:bodyPr>
            <a:lstStyle/>
            <a:p>
              <a:pPr algn="l">
                <a:lnSpc>
                  <a:spcPct val="150000"/>
                </a:lnSpc>
              </a:pPr>
              <a:r>
                <a:rPr lang="en-US" altLang="zh-CN" sz="2000" dirty="0">
                  <a:solidFill>
                    <a:srgbClr val="333399"/>
                  </a:solidFill>
                  <a:ea typeface="黑体" pitchFamily="49" charset="-122"/>
                </a:rPr>
                <a:t>ftp —— </a:t>
              </a:r>
              <a:r>
                <a:rPr lang="zh-CN" altLang="en-US" sz="2000" dirty="0">
                  <a:solidFill>
                    <a:srgbClr val="333399"/>
                  </a:solidFill>
                  <a:ea typeface="黑体" pitchFamily="49" charset="-122"/>
                </a:rPr>
                <a:t>文件传送协议 </a:t>
              </a:r>
              <a:r>
                <a:rPr lang="en-US" altLang="zh-CN" sz="2000" dirty="0">
                  <a:solidFill>
                    <a:srgbClr val="333399"/>
                  </a:solidFill>
                  <a:ea typeface="黑体" pitchFamily="49" charset="-122"/>
                </a:rPr>
                <a:t>FTP</a:t>
              </a:r>
            </a:p>
            <a:p>
              <a:pPr algn="l">
                <a:lnSpc>
                  <a:spcPct val="150000"/>
                </a:lnSpc>
              </a:pPr>
              <a:r>
                <a:rPr lang="en-US" altLang="zh-CN" sz="2000" dirty="0">
                  <a:solidFill>
                    <a:srgbClr val="333399"/>
                  </a:solidFill>
                  <a:ea typeface="黑体" pitchFamily="49" charset="-122"/>
                </a:rPr>
                <a:t>http —— </a:t>
              </a:r>
              <a:r>
                <a:rPr lang="zh-CN" altLang="en-US" sz="2000" dirty="0">
                  <a:solidFill>
                    <a:srgbClr val="333399"/>
                  </a:solidFill>
                  <a:ea typeface="黑体" pitchFamily="49" charset="-122"/>
                </a:rPr>
                <a:t>超文本传送协议 </a:t>
              </a:r>
              <a:r>
                <a:rPr lang="en-US" altLang="zh-CN" sz="2000" dirty="0">
                  <a:solidFill>
                    <a:srgbClr val="333399"/>
                  </a:solidFill>
                  <a:ea typeface="黑体" pitchFamily="49" charset="-122"/>
                </a:rPr>
                <a:t>HTTP</a:t>
              </a:r>
            </a:p>
            <a:p>
              <a:pPr>
                <a:lnSpc>
                  <a:spcPct val="150000"/>
                </a:lnSpc>
              </a:pPr>
              <a:r>
                <a:rPr lang="en-US" altLang="zh-CN" sz="2000" dirty="0">
                  <a:solidFill>
                    <a:srgbClr val="333399"/>
                  </a:solidFill>
                  <a:ea typeface="黑体" pitchFamily="49" charset="-122"/>
                </a:rPr>
                <a:t>https——</a:t>
              </a:r>
              <a:r>
                <a:rPr lang="zh-CN" altLang="en-US" sz="2000" dirty="0">
                  <a:solidFill>
                    <a:srgbClr val="333399"/>
                  </a:solidFill>
                  <a:ea typeface="黑体" pitchFamily="49" charset="-122"/>
                </a:rPr>
                <a:t>建构在</a:t>
              </a:r>
              <a:r>
                <a:rPr lang="en-US" altLang="zh-CN" sz="2000" dirty="0">
                  <a:solidFill>
                    <a:srgbClr val="333399"/>
                  </a:solidFill>
                  <a:ea typeface="黑体" pitchFamily="49" charset="-122"/>
                </a:rPr>
                <a:t>SSL/TLS</a:t>
              </a:r>
              <a:r>
                <a:rPr lang="zh-CN" altLang="en-US" sz="2000" dirty="0">
                  <a:solidFill>
                    <a:srgbClr val="333399"/>
                  </a:solidFill>
                  <a:ea typeface="黑体" pitchFamily="49" charset="-122"/>
                </a:rPr>
                <a:t>之上的 </a:t>
              </a:r>
              <a:r>
                <a:rPr lang="en-US" altLang="zh-CN" sz="2000" dirty="0">
                  <a:solidFill>
                    <a:srgbClr val="333399"/>
                  </a:solidFill>
                  <a:ea typeface="黑体" pitchFamily="49" charset="-122"/>
                </a:rPr>
                <a:t>http</a:t>
              </a:r>
              <a:r>
                <a:rPr lang="zh-CN" altLang="en-US" sz="2000" dirty="0">
                  <a:solidFill>
                    <a:srgbClr val="333399"/>
                  </a:solidFill>
                  <a:ea typeface="黑体" pitchFamily="49" charset="-122"/>
                </a:rPr>
                <a:t>协议</a:t>
              </a:r>
              <a:endParaRPr lang="en-US" altLang="zh-CN" sz="2000" dirty="0">
                <a:solidFill>
                  <a:srgbClr val="333399"/>
                </a:solidFill>
                <a:ea typeface="黑体" pitchFamily="49" charset="-122"/>
              </a:endParaRPr>
            </a:p>
          </p:txBody>
        </p:sp>
      </p:grpSp>
    </p:spTree>
    <p:extLst>
      <p:ext uri="{BB962C8B-B14F-4D97-AF65-F5344CB8AC3E}">
        <p14:creationId xmlns:p14="http://schemas.microsoft.com/office/powerpoint/2010/main" val="40042226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4"/>
          <p:cNvSpPr>
            <a:spLocks noChangeArrowheads="1"/>
          </p:cNvSpPr>
          <p:nvPr/>
        </p:nvSpPr>
        <p:spPr bwMode="auto">
          <a:xfrm>
            <a:off x="1546281" y="1902186"/>
            <a:ext cx="8791074" cy="792162"/>
          </a:xfrm>
          <a:prstGeom prst="rect">
            <a:avLst/>
          </a:prstGeom>
          <a:solidFill>
            <a:srgbClr val="CCECFF"/>
          </a:solidFill>
          <a:ln w="9525">
            <a:solidFill>
              <a:srgbClr val="333399"/>
            </a:solidFill>
            <a:miter lim="800000"/>
            <a:headEnd/>
            <a:tailEnd/>
          </a:ln>
        </p:spPr>
        <p:txBody>
          <a:bodyPr wrap="none" anchor="ctr"/>
          <a:lstStyle/>
          <a:p>
            <a:endParaRPr lang="zh-CN" altLang="en-US">
              <a:ea typeface="宋体" charset="-122"/>
            </a:endParaRPr>
          </a:p>
        </p:txBody>
      </p:sp>
      <p:sp>
        <p:nvSpPr>
          <p:cNvPr id="5" name="Rectangle 5"/>
          <p:cNvSpPr>
            <a:spLocks noChangeArrowheads="1"/>
          </p:cNvSpPr>
          <p:nvPr/>
        </p:nvSpPr>
        <p:spPr bwMode="auto">
          <a:xfrm>
            <a:off x="898170" y="1436144"/>
            <a:ext cx="8973970" cy="1368425"/>
          </a:xfrm>
          <a:prstGeom prst="rect">
            <a:avLst/>
          </a:prstGeom>
          <a:noFill/>
          <a:ln w="9525">
            <a:noFill/>
            <a:miter lim="800000"/>
            <a:headEnd/>
            <a:tailEnd/>
          </a:ln>
        </p:spPr>
        <p:txBody>
          <a:bodyPr/>
          <a:lstStyle/>
          <a:p>
            <a:pPr fontAlgn="b">
              <a:spcBef>
                <a:spcPct val="20000"/>
              </a:spcBef>
              <a:buClr>
                <a:srgbClr val="FF6600"/>
              </a:buClr>
              <a:buSzPct val="110000"/>
            </a:pPr>
            <a:r>
              <a:rPr lang="zh-CN" altLang="en-US" sz="2400" dirty="0">
                <a:latin typeface="Verdana" pitchFamily="34" charset="0"/>
                <a:ea typeface="宋体" charset="-122"/>
              </a:rPr>
              <a:t>使用 </a:t>
            </a:r>
            <a:r>
              <a:rPr lang="en-US" altLang="zh-CN" sz="2400" dirty="0">
                <a:latin typeface="Verdana" pitchFamily="34" charset="0"/>
                <a:ea typeface="宋体" charset="-122"/>
              </a:rPr>
              <a:t>HTTP </a:t>
            </a:r>
            <a:r>
              <a:rPr lang="zh-CN" altLang="en-US" sz="2400" dirty="0">
                <a:latin typeface="Verdana" pitchFamily="34" charset="0"/>
                <a:ea typeface="宋体" charset="-122"/>
              </a:rPr>
              <a:t>的 </a:t>
            </a:r>
            <a:r>
              <a:rPr lang="en-US" altLang="zh-CN" sz="2400" dirty="0">
                <a:latin typeface="Verdana" pitchFamily="34" charset="0"/>
                <a:ea typeface="宋体" charset="-122"/>
              </a:rPr>
              <a:t>URL </a:t>
            </a:r>
            <a:r>
              <a:rPr lang="zh-CN" altLang="en-US" sz="2400" dirty="0">
                <a:latin typeface="Verdana" pitchFamily="34" charset="0"/>
                <a:ea typeface="宋体" charset="-122"/>
              </a:rPr>
              <a:t>的一般形式</a:t>
            </a:r>
          </a:p>
          <a:p>
            <a:pPr marL="609600" indent="-609600" fontAlgn="b">
              <a:spcBef>
                <a:spcPct val="50000"/>
              </a:spcBef>
              <a:buClr>
                <a:srgbClr val="FF6600"/>
              </a:buClr>
              <a:buSzPct val="110000"/>
            </a:pPr>
            <a:r>
              <a:rPr lang="zh-CN" altLang="en-US" sz="2800" dirty="0">
                <a:solidFill>
                  <a:srgbClr val="000099"/>
                </a:solidFill>
                <a:latin typeface="Verdana" pitchFamily="34" charset="0"/>
                <a:ea typeface="宋体" charset="-122"/>
              </a:rPr>
              <a:t>       </a:t>
            </a:r>
            <a:r>
              <a:rPr lang="en-US" altLang="zh-CN" sz="2400" dirty="0">
                <a:solidFill>
                  <a:srgbClr val="000099"/>
                </a:solidFill>
                <a:latin typeface="Verdana" pitchFamily="34" charset="0"/>
                <a:ea typeface="宋体" charset="-122"/>
              </a:rPr>
              <a:t>http://&lt;</a:t>
            </a:r>
            <a:r>
              <a:rPr lang="zh-CN" altLang="en-US" sz="2400" dirty="0">
                <a:solidFill>
                  <a:srgbClr val="000099"/>
                </a:solidFill>
                <a:latin typeface="Verdana" pitchFamily="34" charset="0"/>
                <a:ea typeface="宋体" charset="-122"/>
              </a:rPr>
              <a:t>主机</a:t>
            </a:r>
            <a:r>
              <a:rPr lang="en-US" altLang="zh-CN" sz="2400" dirty="0">
                <a:solidFill>
                  <a:srgbClr val="000099"/>
                </a:solidFill>
                <a:latin typeface="Verdana" pitchFamily="34" charset="0"/>
                <a:ea typeface="宋体" charset="-122"/>
              </a:rPr>
              <a:t>&gt;:&lt;</a:t>
            </a:r>
            <a:r>
              <a:rPr lang="zh-CN" altLang="en-US" sz="2400" dirty="0">
                <a:solidFill>
                  <a:srgbClr val="000099"/>
                </a:solidFill>
                <a:latin typeface="Verdana" pitchFamily="34" charset="0"/>
                <a:ea typeface="宋体" charset="-122"/>
              </a:rPr>
              <a:t>端口</a:t>
            </a:r>
            <a:r>
              <a:rPr lang="en-US" altLang="zh-CN" sz="2400" dirty="0">
                <a:solidFill>
                  <a:srgbClr val="000099"/>
                </a:solidFill>
                <a:latin typeface="Verdana" pitchFamily="34" charset="0"/>
                <a:ea typeface="宋体" charset="-122"/>
              </a:rPr>
              <a:t>&gt;/&lt;</a:t>
            </a:r>
            <a:r>
              <a:rPr lang="zh-CN" altLang="en-US" sz="2400" dirty="0">
                <a:solidFill>
                  <a:srgbClr val="000099"/>
                </a:solidFill>
                <a:latin typeface="Verdana" pitchFamily="34" charset="0"/>
                <a:ea typeface="宋体" charset="-122"/>
              </a:rPr>
              <a:t>路径</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参数</a:t>
            </a:r>
            <a:r>
              <a:rPr lang="en-US" altLang="zh-CN" sz="2400" dirty="0">
                <a:solidFill>
                  <a:srgbClr val="333399"/>
                </a:solidFill>
                <a:ea typeface="黑体" pitchFamily="49" charset="-122"/>
              </a:rPr>
              <a:t>&gt;#&lt;</a:t>
            </a:r>
            <a:r>
              <a:rPr lang="zh-CN" altLang="en-US" sz="2400" dirty="0">
                <a:solidFill>
                  <a:srgbClr val="333399"/>
                </a:solidFill>
                <a:ea typeface="黑体" pitchFamily="49" charset="-122"/>
              </a:rPr>
              <a:t>片段</a:t>
            </a:r>
            <a:r>
              <a:rPr lang="en-US" altLang="zh-CN" sz="2400" dirty="0">
                <a:solidFill>
                  <a:srgbClr val="333399"/>
                </a:solidFill>
                <a:ea typeface="黑体" pitchFamily="49" charset="-122"/>
              </a:rPr>
              <a:t>&gt; 	</a:t>
            </a:r>
          </a:p>
          <a:p>
            <a:pPr marL="609600" indent="-609600" fontAlgn="b">
              <a:spcBef>
                <a:spcPct val="50000"/>
              </a:spcBef>
              <a:buClr>
                <a:srgbClr val="FF6600"/>
              </a:buClr>
              <a:buSzPct val="110000"/>
            </a:pPr>
            <a:r>
              <a:rPr lang="en-US" altLang="zh-CN" sz="2800" dirty="0">
                <a:solidFill>
                  <a:srgbClr val="000099"/>
                </a:solidFill>
                <a:latin typeface="Verdana" pitchFamily="34" charset="0"/>
                <a:ea typeface="宋体" charset="-122"/>
              </a:rPr>
              <a:t> </a:t>
            </a:r>
            <a:endParaRPr lang="en-US" altLang="zh-CN" sz="2400" dirty="0">
              <a:solidFill>
                <a:srgbClr val="000099"/>
              </a:solidFill>
              <a:latin typeface="Verdana" pitchFamily="34" charset="0"/>
              <a:ea typeface="宋体" charset="-122"/>
            </a:endParaRPr>
          </a:p>
        </p:txBody>
      </p:sp>
      <p:grpSp>
        <p:nvGrpSpPr>
          <p:cNvPr id="6" name="Group 6"/>
          <p:cNvGrpSpPr>
            <a:grpSpLocks/>
          </p:cNvGrpSpPr>
          <p:nvPr/>
        </p:nvGrpSpPr>
        <p:grpSpPr bwMode="auto">
          <a:xfrm>
            <a:off x="4215065" y="1992673"/>
            <a:ext cx="958069" cy="963392"/>
            <a:chOff x="1156" y="1570"/>
            <a:chExt cx="335" cy="681"/>
          </a:xfrm>
        </p:grpSpPr>
        <p:sp>
          <p:nvSpPr>
            <p:cNvPr id="7" name="Rectangle 7"/>
            <p:cNvSpPr>
              <a:spLocks noChangeArrowheads="1"/>
            </p:cNvSpPr>
            <p:nvPr/>
          </p:nvSpPr>
          <p:spPr bwMode="auto">
            <a:xfrm>
              <a:off x="1156" y="1570"/>
              <a:ext cx="335" cy="361"/>
            </a:xfrm>
            <a:prstGeom prst="rect">
              <a:avLst/>
            </a:prstGeom>
            <a:noFill/>
            <a:ln w="38100">
              <a:solidFill>
                <a:srgbClr val="FF0000"/>
              </a:solidFill>
              <a:miter lim="800000"/>
              <a:headEnd/>
              <a:tailEnd/>
            </a:ln>
          </p:spPr>
          <p:txBody>
            <a:bodyPr wrap="none" anchor="ctr"/>
            <a:lstStyle/>
            <a:p>
              <a:endParaRPr lang="zh-CN" altLang="en-US">
                <a:ea typeface="宋体" charset="-122"/>
              </a:endParaRPr>
            </a:p>
          </p:txBody>
        </p:sp>
        <p:sp>
          <p:nvSpPr>
            <p:cNvPr id="8" name="Line 8"/>
            <p:cNvSpPr>
              <a:spLocks noChangeShapeType="1"/>
            </p:cNvSpPr>
            <p:nvPr/>
          </p:nvSpPr>
          <p:spPr bwMode="auto">
            <a:xfrm flipV="1">
              <a:off x="1338" y="1933"/>
              <a:ext cx="0" cy="318"/>
            </a:xfrm>
            <a:prstGeom prst="line">
              <a:avLst/>
            </a:prstGeom>
            <a:noFill/>
            <a:ln w="38100">
              <a:solidFill>
                <a:srgbClr val="FF0000"/>
              </a:solidFill>
              <a:round/>
              <a:headEnd/>
              <a:tailEnd type="triangle" w="med" len="med"/>
            </a:ln>
          </p:spPr>
          <p:txBody>
            <a:bodyPr/>
            <a:lstStyle/>
            <a:p>
              <a:endParaRPr lang="zh-CN" altLang="en-US"/>
            </a:p>
          </p:txBody>
        </p:sp>
      </p:grpSp>
      <p:sp>
        <p:nvSpPr>
          <p:cNvPr id="10" name="Text Box 9"/>
          <p:cNvSpPr txBox="1">
            <a:spLocks noChangeArrowheads="1"/>
          </p:cNvSpPr>
          <p:nvPr/>
        </p:nvSpPr>
        <p:spPr bwMode="auto">
          <a:xfrm>
            <a:off x="1063811" y="2845844"/>
            <a:ext cx="9937032" cy="2339808"/>
          </a:xfrm>
          <a:prstGeom prst="rect">
            <a:avLst/>
          </a:prstGeom>
          <a:noFill/>
          <a:ln w="9525">
            <a:noFill/>
            <a:miter lim="800000"/>
            <a:headEnd/>
            <a:tailEnd/>
          </a:ln>
        </p:spPr>
        <p:txBody>
          <a:bodyPr wrap="square">
            <a:spAutoFit/>
          </a:bodyPr>
          <a:lstStyle/>
          <a:p>
            <a:pPr>
              <a:lnSpc>
                <a:spcPct val="150000"/>
              </a:lnSpc>
            </a:pPr>
            <a:r>
              <a:rPr lang="en-US" altLang="zh-CN" sz="2000" dirty="0">
                <a:latin typeface="Tahoma" pitchFamily="34" charset="0"/>
                <a:ea typeface="黑体" pitchFamily="49" charset="-122"/>
              </a:rPr>
              <a:t>HTTP </a:t>
            </a:r>
            <a:r>
              <a:rPr lang="zh-CN" altLang="en-US" sz="2000" dirty="0">
                <a:latin typeface="Tahoma" pitchFamily="34" charset="0"/>
                <a:ea typeface="黑体" pitchFamily="49" charset="-122"/>
              </a:rPr>
              <a:t>的默认端口号是 </a:t>
            </a:r>
            <a:r>
              <a:rPr lang="en-US" altLang="zh-CN" sz="2000" dirty="0">
                <a:latin typeface="Tahoma" pitchFamily="34" charset="0"/>
                <a:ea typeface="黑体" pitchFamily="49" charset="-122"/>
              </a:rPr>
              <a:t>80</a:t>
            </a:r>
            <a:r>
              <a:rPr lang="zh-CN" altLang="en-US" sz="2000" dirty="0">
                <a:latin typeface="Tahoma" pitchFamily="34" charset="0"/>
                <a:ea typeface="黑体" pitchFamily="49" charset="-122"/>
              </a:rPr>
              <a:t>，</a:t>
            </a:r>
            <a:r>
              <a:rPr lang="en-US" altLang="zh-CN" sz="2000" dirty="0">
                <a:latin typeface="Tahoma" pitchFamily="34" charset="0"/>
              </a:rPr>
              <a:t> HTTPS</a:t>
            </a:r>
            <a:r>
              <a:rPr lang="zh-CN" altLang="en-US" sz="2000" dirty="0">
                <a:latin typeface="Tahoma" pitchFamily="34" charset="0"/>
              </a:rPr>
              <a:t>的默认端口号是 </a:t>
            </a:r>
            <a:r>
              <a:rPr lang="en-US" altLang="zh-CN" sz="2000" dirty="0">
                <a:latin typeface="Tahoma" pitchFamily="34" charset="0"/>
              </a:rPr>
              <a:t>443</a:t>
            </a:r>
            <a:r>
              <a:rPr lang="zh-CN" altLang="en-US" sz="2000" dirty="0">
                <a:latin typeface="Tahoma" pitchFamily="34" charset="0"/>
              </a:rPr>
              <a:t>，通常</a:t>
            </a:r>
            <a:r>
              <a:rPr lang="zh-CN" altLang="en-US" sz="2000" dirty="0">
                <a:latin typeface="Tahoma" pitchFamily="34" charset="0"/>
                <a:ea typeface="黑体" pitchFamily="49" charset="-122"/>
              </a:rPr>
              <a:t>可省略</a:t>
            </a:r>
            <a:endParaRPr lang="en-US" altLang="zh-CN" sz="2000" dirty="0">
              <a:latin typeface="Tahoma" pitchFamily="34" charset="0"/>
              <a:ea typeface="黑体" pitchFamily="49" charset="-122"/>
            </a:endParaRPr>
          </a:p>
          <a:p>
            <a:pPr>
              <a:lnSpc>
                <a:spcPct val="150000"/>
              </a:lnSpc>
            </a:pPr>
            <a:r>
              <a:rPr lang="zh-CN" altLang="en-US" sz="2000" dirty="0">
                <a:latin typeface="Tahoma" pitchFamily="34" charset="0"/>
                <a:ea typeface="黑体" pitchFamily="49" charset="-122"/>
              </a:rPr>
              <a:t>路径：服务器上资源的本地名</a:t>
            </a:r>
            <a:endParaRPr lang="en-US" altLang="zh-CN" sz="2000" dirty="0">
              <a:latin typeface="Tahoma" pitchFamily="34" charset="0"/>
              <a:ea typeface="黑体" pitchFamily="49" charset="-122"/>
            </a:endParaRPr>
          </a:p>
          <a:p>
            <a:pPr>
              <a:lnSpc>
                <a:spcPct val="150000"/>
              </a:lnSpc>
            </a:pPr>
            <a:r>
              <a:rPr lang="zh-CN" altLang="en-US" sz="2000" dirty="0">
                <a:latin typeface="Tahoma" pitchFamily="34" charset="0"/>
                <a:ea typeface="黑体" pitchFamily="49" charset="-122"/>
              </a:rPr>
              <a:t>参数：某些方案会用此组件来传递参数，不同参数用</a:t>
            </a:r>
            <a:r>
              <a:rPr lang="en-US" altLang="zh-CN" sz="2000" dirty="0">
                <a:latin typeface="Tahoma" pitchFamily="34" charset="0"/>
                <a:ea typeface="黑体" pitchFamily="49" charset="-122"/>
              </a:rPr>
              <a:t>&amp;</a:t>
            </a:r>
            <a:r>
              <a:rPr lang="zh-CN" altLang="en-US" sz="2000" dirty="0">
                <a:latin typeface="Tahoma" pitchFamily="34" charset="0"/>
                <a:ea typeface="黑体" pitchFamily="49" charset="-122"/>
              </a:rPr>
              <a:t>分割</a:t>
            </a:r>
            <a:endParaRPr lang="en-US" altLang="zh-CN" sz="2000" dirty="0">
              <a:latin typeface="Tahoma" pitchFamily="34" charset="0"/>
              <a:ea typeface="黑体" pitchFamily="49" charset="-122"/>
            </a:endParaRPr>
          </a:p>
          <a:p>
            <a:pPr>
              <a:lnSpc>
                <a:spcPct val="150000"/>
              </a:lnSpc>
            </a:pPr>
            <a:r>
              <a:rPr lang="zh-CN" altLang="en-US" sz="2000" dirty="0">
                <a:latin typeface="Tahoma" pitchFamily="34" charset="0"/>
                <a:ea typeface="黑体" pitchFamily="49" charset="-122"/>
              </a:rPr>
              <a:t>片段：代表网页中的一个位置。其右面的字符，就是该位置的标识符。</a:t>
            </a:r>
            <a:r>
              <a:rPr lang="en-US" altLang="zh-CN" sz="2000" dirty="0"/>
              <a:t>#</a:t>
            </a:r>
            <a:r>
              <a:rPr lang="zh-CN" altLang="en-US" sz="2000" dirty="0"/>
              <a:t>是用来指导浏览器动作的，对服务器端完全无用。所以，</a:t>
            </a:r>
            <a:r>
              <a:rPr lang="en-US" altLang="zh-CN" sz="2000" dirty="0"/>
              <a:t>HTTP</a:t>
            </a:r>
            <a:r>
              <a:rPr lang="zh-CN" altLang="en-US" sz="2000" dirty="0"/>
              <a:t>请求中不包括</a:t>
            </a:r>
            <a:r>
              <a:rPr lang="en-US" altLang="zh-CN" sz="2000" dirty="0"/>
              <a:t>#</a:t>
            </a:r>
            <a:r>
              <a:rPr lang="zh-CN" altLang="en-US" sz="2000" dirty="0"/>
              <a:t>。</a:t>
            </a:r>
            <a:endParaRPr lang="zh-CN" altLang="en-US" sz="2000" dirty="0">
              <a:latin typeface="Tahoma" pitchFamily="34" charset="0"/>
              <a:ea typeface="黑体" pitchFamily="49" charset="-122"/>
            </a:endParaRPr>
          </a:p>
        </p:txBody>
      </p:sp>
      <p:sp>
        <p:nvSpPr>
          <p:cNvPr id="2" name="矩形 1">
            <a:extLst>
              <a:ext uri="{FF2B5EF4-FFF2-40B4-BE49-F238E27FC236}">
                <a16:creationId xmlns:a16="http://schemas.microsoft.com/office/drawing/2014/main" id="{B28659FB-38A1-914B-A1DE-627961435D19}"/>
              </a:ext>
            </a:extLst>
          </p:cNvPr>
          <p:cNvSpPr/>
          <p:nvPr/>
        </p:nvSpPr>
        <p:spPr>
          <a:xfrm>
            <a:off x="1063811" y="5337148"/>
            <a:ext cx="9529083" cy="369332"/>
          </a:xfrm>
          <a:prstGeom prst="rect">
            <a:avLst/>
          </a:prstGeom>
        </p:spPr>
        <p:txBody>
          <a:bodyPr wrap="none">
            <a:spAutoFit/>
          </a:bodyPr>
          <a:lstStyle/>
          <a:p>
            <a:r>
              <a:rPr lang="en" altLang="zh-CN" dirty="0">
                <a:hlinkClick r:id="rId3"/>
              </a:rPr>
              <a:t>https://baike.baidu.com/item/web</a:t>
            </a:r>
            <a:r>
              <a:rPr lang="zh-CN" altLang="en-US" dirty="0">
                <a:hlinkClick r:id="rId3"/>
              </a:rPr>
              <a:t>前端开发工程师</a:t>
            </a:r>
            <a:r>
              <a:rPr lang="en-US" altLang="zh-CN" dirty="0">
                <a:hlinkClick r:id="rId3"/>
              </a:rPr>
              <a:t>?</a:t>
            </a:r>
            <a:r>
              <a:rPr lang="en" altLang="zh-CN" dirty="0">
                <a:hlinkClick r:id="rId3"/>
              </a:rPr>
              <a:t>fromtitle=web</a:t>
            </a:r>
            <a:r>
              <a:rPr lang="zh-CN" altLang="en-US" dirty="0">
                <a:hlinkClick r:id="rId3"/>
              </a:rPr>
              <a:t>开发</a:t>
            </a:r>
            <a:r>
              <a:rPr lang="en-US" altLang="zh-CN" dirty="0">
                <a:hlinkClick r:id="rId3"/>
              </a:rPr>
              <a:t>&amp;</a:t>
            </a:r>
            <a:r>
              <a:rPr lang="en" altLang="zh-CN" dirty="0">
                <a:hlinkClick r:id="rId3"/>
              </a:rPr>
              <a:t>fromid=16011377</a:t>
            </a:r>
            <a:r>
              <a:rPr lang="en-US" altLang="zh-CN" dirty="0">
                <a:hlinkClick r:id="rId3"/>
              </a:rPr>
              <a:t>#</a:t>
            </a:r>
            <a:r>
              <a:rPr lang="en" altLang="zh-CN" dirty="0">
                <a:hlinkClick r:id="rId3"/>
              </a:rPr>
              <a:t>3</a:t>
            </a:r>
            <a:endParaRPr lang="zh-CN" altLang="en-US" dirty="0"/>
          </a:p>
        </p:txBody>
      </p:sp>
    </p:spTree>
    <p:extLst>
      <p:ext uri="{BB962C8B-B14F-4D97-AF65-F5344CB8AC3E}">
        <p14:creationId xmlns:p14="http://schemas.microsoft.com/office/powerpoint/2010/main" val="100541609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18" name="TextBox 5"/>
          <p:cNvSpPr txBox="1"/>
          <p:nvPr/>
        </p:nvSpPr>
        <p:spPr>
          <a:xfrm>
            <a:off x="559690" y="1239563"/>
            <a:ext cx="9820443" cy="2901307"/>
          </a:xfrm>
          <a:prstGeom prst="rect">
            <a:avLst/>
          </a:prstGeom>
          <a:noFill/>
        </p:spPr>
        <p:txBody>
          <a:bodyPr wrap="square" rtlCol="0">
            <a:spAutoFit/>
          </a:bodyPr>
          <a:lstStyle/>
          <a:p>
            <a:pPr>
              <a:lnSpc>
                <a:spcPct val="150000"/>
              </a:lnSpc>
            </a:pPr>
            <a:r>
              <a:rPr lang="zh-CN" altLang="en-US" sz="2400" dirty="0">
                <a:solidFill>
                  <a:srgbClr val="FF0000"/>
                </a:solidFill>
              </a:rPr>
              <a:t>超文本标记语言 </a:t>
            </a:r>
            <a:r>
              <a:rPr lang="en-US" altLang="zh-CN" sz="2400" dirty="0">
                <a:solidFill>
                  <a:srgbClr val="FF0000"/>
                </a:solidFill>
              </a:rPr>
              <a:t>HTML </a:t>
            </a:r>
            <a:r>
              <a:rPr lang="en-US" altLang="zh-CN" sz="2400" dirty="0"/>
              <a:t>(</a:t>
            </a:r>
            <a:r>
              <a:rPr lang="en-US" altLang="zh-CN" sz="2400" dirty="0" err="1"/>
              <a:t>HyperText</a:t>
            </a:r>
            <a:r>
              <a:rPr lang="en-US" altLang="zh-CN" sz="2400" dirty="0"/>
              <a:t> Markup Language)</a:t>
            </a:r>
          </a:p>
          <a:p>
            <a:pPr lvl="1">
              <a:lnSpc>
                <a:spcPct val="150000"/>
              </a:lnSpc>
              <a:buFont typeface="Arial" pitchFamily="34" charset="0"/>
              <a:buChar char="•"/>
            </a:pPr>
            <a:r>
              <a:rPr lang="zh-CN" altLang="en-US" sz="2000" dirty="0"/>
              <a:t>  能够格式化的把内容显示出来</a:t>
            </a:r>
            <a:endParaRPr lang="en-US" altLang="zh-CN" sz="2000" dirty="0"/>
          </a:p>
          <a:p>
            <a:pPr lvl="1">
              <a:lnSpc>
                <a:spcPct val="150000"/>
              </a:lnSpc>
              <a:buFont typeface="Arial" pitchFamily="34" charset="0"/>
              <a:buChar char="•"/>
            </a:pPr>
            <a:r>
              <a:rPr lang="zh-CN" altLang="en-US" sz="2000" dirty="0"/>
              <a:t>  可以很方便地用一个超链从本页面的某处链接到因特网上的任何一个万维网页面</a:t>
            </a:r>
            <a:endParaRPr lang="en-US" altLang="zh-CN" sz="2000" dirty="0"/>
          </a:p>
          <a:p>
            <a:pPr lvl="1">
              <a:lnSpc>
                <a:spcPct val="150000"/>
              </a:lnSpc>
              <a:buFont typeface="Arial" pitchFamily="34" charset="0"/>
              <a:buChar char="•"/>
            </a:pPr>
            <a:r>
              <a:rPr lang="en-US" altLang="zh-CN" sz="2000" dirty="0"/>
              <a:t> </a:t>
            </a:r>
            <a:r>
              <a:rPr lang="zh-CN" altLang="en-US" sz="2000" dirty="0"/>
              <a:t> </a:t>
            </a:r>
            <a:r>
              <a:rPr lang="en-US" altLang="zh-CN" sz="2000" dirty="0"/>
              <a:t>HTML </a:t>
            </a:r>
            <a:r>
              <a:rPr lang="zh-CN" altLang="en-US" sz="2000" dirty="0"/>
              <a:t>定义了许多用于排版的命令（即标签）。使用这些标签把内容组织在一个文件中，就构成了所谓的 </a:t>
            </a:r>
            <a:r>
              <a:rPr lang="en-US" altLang="zh-CN" sz="2000" dirty="0"/>
              <a:t>HTML </a:t>
            </a:r>
            <a:r>
              <a:rPr lang="zh-CN" altLang="en-US" sz="2000" dirty="0"/>
              <a:t>文档。</a:t>
            </a:r>
            <a:endParaRPr lang="en-US" altLang="zh-CN" sz="2000" dirty="0"/>
          </a:p>
          <a:p>
            <a:pPr lvl="1">
              <a:lnSpc>
                <a:spcPct val="150000"/>
              </a:lnSpc>
              <a:buFont typeface="Arial" pitchFamily="34" charset="0"/>
              <a:buChar char="•"/>
            </a:pPr>
            <a:r>
              <a:rPr lang="en-US" altLang="zh-CN" sz="2000" dirty="0"/>
              <a:t>  HTML </a:t>
            </a:r>
            <a:r>
              <a:rPr lang="zh-CN" altLang="en-US" sz="2000" dirty="0"/>
              <a:t>文档是一种可以用任何文本编辑器创建的文本文件。</a:t>
            </a:r>
            <a:endParaRPr lang="en-US" altLang="zh-CN" sz="2000" dirty="0"/>
          </a:p>
        </p:txBody>
      </p:sp>
      <p:pic>
        <p:nvPicPr>
          <p:cNvPr id="2" name="图片 1">
            <a:extLst>
              <a:ext uri="{FF2B5EF4-FFF2-40B4-BE49-F238E27FC236}">
                <a16:creationId xmlns:a16="http://schemas.microsoft.com/office/drawing/2014/main" id="{C01737E9-8735-A242-89C1-B491C34A0535}"/>
              </a:ext>
            </a:extLst>
          </p:cNvPr>
          <p:cNvPicPr>
            <a:picLocks noChangeAspect="1"/>
          </p:cNvPicPr>
          <p:nvPr/>
        </p:nvPicPr>
        <p:blipFill>
          <a:blip r:embed="rId3"/>
          <a:stretch>
            <a:fillRect/>
          </a:stretch>
        </p:blipFill>
        <p:spPr>
          <a:xfrm>
            <a:off x="2324544" y="4272357"/>
            <a:ext cx="6290733" cy="2347036"/>
          </a:xfrm>
          <a:prstGeom prst="rect">
            <a:avLst/>
          </a:prstGeom>
        </p:spPr>
      </p:pic>
      <p:sp>
        <p:nvSpPr>
          <p:cNvPr id="3" name="文本框 2">
            <a:extLst>
              <a:ext uri="{FF2B5EF4-FFF2-40B4-BE49-F238E27FC236}">
                <a16:creationId xmlns:a16="http://schemas.microsoft.com/office/drawing/2014/main" id="{80B9D91D-8FF7-6F4B-9050-FA97EF7089EC}"/>
              </a:ext>
            </a:extLst>
          </p:cNvPr>
          <p:cNvSpPr txBox="1"/>
          <p:nvPr/>
        </p:nvSpPr>
        <p:spPr>
          <a:xfrm>
            <a:off x="6531294" y="6280839"/>
            <a:ext cx="4618572" cy="338554"/>
          </a:xfrm>
          <a:prstGeom prst="rect">
            <a:avLst/>
          </a:prstGeom>
          <a:noFill/>
        </p:spPr>
        <p:txBody>
          <a:bodyPr wrap="none" rtlCol="0">
            <a:spAutoFit/>
          </a:bodyPr>
          <a:lstStyle/>
          <a:p>
            <a:r>
              <a:rPr kumimoji="1" lang="en-US" altLang="zh-CN" sz="1600" dirty="0"/>
              <a:t>F12</a:t>
            </a:r>
            <a:r>
              <a:rPr kumimoji="1" lang="zh-CN" altLang="en-US" sz="1600" dirty="0"/>
              <a:t>打开开发者工具可以查看页面元素对应的</a:t>
            </a:r>
            <a:r>
              <a:rPr kumimoji="1" lang="en-US" altLang="zh-CN" sz="1600" dirty="0"/>
              <a:t>html</a:t>
            </a:r>
            <a:endParaRPr kumimoji="1" lang="zh-CN" altLang="en-US" sz="1600" dirty="0"/>
          </a:p>
        </p:txBody>
      </p:sp>
    </p:spTree>
    <p:extLst>
      <p:ext uri="{BB962C8B-B14F-4D97-AF65-F5344CB8AC3E}">
        <p14:creationId xmlns:p14="http://schemas.microsoft.com/office/powerpoint/2010/main" val="185927122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Text Box 3"/>
          <p:cNvSpPr txBox="1">
            <a:spLocks noChangeArrowheads="1"/>
          </p:cNvSpPr>
          <p:nvPr/>
        </p:nvSpPr>
        <p:spPr bwMode="auto">
          <a:xfrm>
            <a:off x="1827214" y="1165142"/>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 DOCTYPE html &gt;</a:t>
            </a:r>
          </a:p>
          <a:p>
            <a:pPr algn="l">
              <a:lnSpc>
                <a:spcPct val="110000"/>
              </a:lnSpc>
            </a:pPr>
            <a:r>
              <a:rPr lang="en-US" altLang="zh-CN" sz="2400" dirty="0">
                <a:solidFill>
                  <a:srgbClr val="333399"/>
                </a:solidFill>
                <a:ea typeface="黑体" pitchFamily="49" charset="-122"/>
              </a:rPr>
              <a:t>&lt;html&gt;                                          </a:t>
            </a:r>
          </a:p>
          <a:p>
            <a:pPr algn="l">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gn="l">
              <a:lnSpc>
                <a:spcPct val="110000"/>
              </a:lnSpc>
            </a:pPr>
            <a:r>
              <a:rPr lang="en-US" altLang="zh-CN" sz="2400" dirty="0">
                <a:solidFill>
                  <a:srgbClr val="333399"/>
                </a:solidFill>
                <a:ea typeface="黑体" pitchFamily="49" charset="-122"/>
              </a:rPr>
              <a:t>&lt;/head&gt;</a:t>
            </a:r>
          </a:p>
          <a:p>
            <a:pPr algn="l">
              <a:lnSpc>
                <a:spcPct val="110000"/>
              </a:lnSpc>
            </a:pPr>
            <a:r>
              <a:rPr lang="en-US" altLang="zh-CN" sz="2400" dirty="0">
                <a:solidFill>
                  <a:srgbClr val="333399"/>
                </a:solidFill>
                <a:ea typeface="黑体" pitchFamily="49" charset="-122"/>
              </a:rPr>
              <a:t>&lt;body&gt;</a:t>
            </a:r>
          </a:p>
          <a:p>
            <a:pPr algn="l">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gn="l">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gn="l">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gn="l">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gn="l">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gn="l">
              <a:lnSpc>
                <a:spcPct val="110000"/>
              </a:lnSpc>
            </a:pPr>
            <a:r>
              <a:rPr lang="en-US" altLang="zh-CN" sz="2400" dirty="0">
                <a:solidFill>
                  <a:srgbClr val="333399"/>
                </a:solidFill>
                <a:ea typeface="黑体" pitchFamily="49" charset="-122"/>
              </a:rPr>
              <a:t>&lt;/body&gt;</a:t>
            </a:r>
          </a:p>
          <a:p>
            <a:pPr algn="l">
              <a:lnSpc>
                <a:spcPct val="110000"/>
              </a:lnSpc>
            </a:pPr>
            <a:r>
              <a:rPr lang="en-US" altLang="zh-CN" sz="2800" dirty="0">
                <a:solidFill>
                  <a:srgbClr val="333399"/>
                </a:solidFill>
                <a:ea typeface="黑体" pitchFamily="49" charset="-122"/>
              </a:rPr>
              <a:t>&lt;/html&gt;</a:t>
            </a:r>
          </a:p>
        </p:txBody>
      </p:sp>
      <p:grpSp>
        <p:nvGrpSpPr>
          <p:cNvPr id="5" name="Group 4"/>
          <p:cNvGrpSpPr>
            <a:grpSpLocks/>
          </p:cNvGrpSpPr>
          <p:nvPr/>
        </p:nvGrpSpPr>
        <p:grpSpPr bwMode="auto">
          <a:xfrm>
            <a:off x="4881591" y="1144488"/>
            <a:ext cx="4921250" cy="523875"/>
            <a:chOff x="2112" y="706"/>
            <a:chExt cx="3100" cy="330"/>
          </a:xfrm>
        </p:grpSpPr>
        <p:sp>
          <p:nvSpPr>
            <p:cNvPr id="6" name="Text Box 5"/>
            <p:cNvSpPr txBox="1">
              <a:spLocks noChangeArrowheads="1"/>
            </p:cNvSpPr>
            <p:nvPr/>
          </p:nvSpPr>
          <p:spPr bwMode="auto">
            <a:xfrm>
              <a:off x="3739" y="706"/>
              <a:ext cx="1473" cy="330"/>
            </a:xfrm>
            <a:prstGeom prst="rect">
              <a:avLst/>
            </a:prstGeom>
            <a:solidFill>
              <a:srgbClr val="FFFF99"/>
            </a:solidFill>
            <a:ln w="28575">
              <a:solidFill>
                <a:srgbClr val="FF0000"/>
              </a:solidFill>
              <a:miter lim="800000"/>
              <a:headEnd/>
              <a:tailEnd/>
            </a:ln>
          </p:spPr>
          <p:txBody>
            <a:bodyPr wrap="none">
              <a:spAutoFit/>
            </a:bodyPr>
            <a:lstStyle/>
            <a:p>
              <a:pPr algn="l"/>
              <a:r>
                <a:rPr lang="zh-CN" altLang="en-US" sz="2800" dirty="0">
                  <a:solidFill>
                    <a:srgbClr val="333399"/>
                  </a:solidFill>
                  <a:ea typeface="黑体" pitchFamily="49" charset="-122"/>
                </a:rPr>
                <a:t>文档类型声明</a:t>
              </a:r>
            </a:p>
          </p:txBody>
        </p:sp>
        <p:sp>
          <p:nvSpPr>
            <p:cNvPr id="7" name="Line 6"/>
            <p:cNvSpPr>
              <a:spLocks noChangeShapeType="1"/>
            </p:cNvSpPr>
            <p:nvPr/>
          </p:nvSpPr>
          <p:spPr bwMode="auto">
            <a:xfrm flipH="1" flipV="1">
              <a:off x="2112" y="861"/>
              <a:ext cx="1620" cy="29"/>
            </a:xfrm>
            <a:prstGeom prst="line">
              <a:avLst/>
            </a:prstGeom>
            <a:noFill/>
            <a:ln w="28575">
              <a:solidFill>
                <a:srgbClr val="FF0000"/>
              </a:solidFill>
              <a:round/>
              <a:headEnd/>
              <a:tailEnd type="triangle" w="med" len="lg"/>
            </a:ln>
          </p:spPr>
          <p:txBody>
            <a:bodyPr/>
            <a:lstStyle/>
            <a:p>
              <a:endParaRPr lang="zh-CN" altLang="en-US"/>
            </a:p>
          </p:txBody>
        </p:sp>
      </p:grpSp>
    </p:spTree>
    <p:extLst>
      <p:ext uri="{BB962C8B-B14F-4D97-AF65-F5344CB8AC3E}">
        <p14:creationId xmlns:p14="http://schemas.microsoft.com/office/powerpoint/2010/main" val="3120525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Text Box 3"/>
          <p:cNvSpPr txBox="1">
            <a:spLocks noChangeArrowheads="1"/>
          </p:cNvSpPr>
          <p:nvPr/>
        </p:nvSpPr>
        <p:spPr bwMode="auto">
          <a:xfrm>
            <a:off x="1827214" y="1020764"/>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 DOCTYPE html &gt;</a:t>
            </a:r>
          </a:p>
          <a:p>
            <a:pPr>
              <a:lnSpc>
                <a:spcPct val="110000"/>
              </a:lnSpc>
            </a:pPr>
            <a:r>
              <a:rPr lang="en-US" altLang="zh-CN" sz="2400" dirty="0">
                <a:solidFill>
                  <a:srgbClr val="333399"/>
                </a:solidFill>
                <a:ea typeface="黑体" pitchFamily="49" charset="-122"/>
              </a:rPr>
              <a:t>&lt;html&gt;                                          </a:t>
            </a:r>
          </a:p>
          <a:p>
            <a:pPr>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nSpc>
                <a:spcPct val="110000"/>
              </a:lnSpc>
            </a:pPr>
            <a:r>
              <a:rPr lang="en-US" altLang="zh-CN" sz="2400" dirty="0">
                <a:solidFill>
                  <a:srgbClr val="333399"/>
                </a:solidFill>
                <a:ea typeface="黑体" pitchFamily="49" charset="-122"/>
              </a:rPr>
              <a:t>&lt;/head&gt;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800" dirty="0">
                <a:solidFill>
                  <a:srgbClr val="333399"/>
                </a:solidFill>
                <a:ea typeface="黑体" pitchFamily="49" charset="-122"/>
              </a:rPr>
              <a:t>&lt;/html&gt;</a:t>
            </a:r>
          </a:p>
        </p:txBody>
      </p:sp>
      <p:grpSp>
        <p:nvGrpSpPr>
          <p:cNvPr id="5" name="Group 4"/>
          <p:cNvGrpSpPr>
            <a:grpSpLocks/>
          </p:cNvGrpSpPr>
          <p:nvPr/>
        </p:nvGrpSpPr>
        <p:grpSpPr bwMode="auto">
          <a:xfrm>
            <a:off x="3309919" y="1357300"/>
            <a:ext cx="6786563" cy="523875"/>
            <a:chOff x="1156" y="661"/>
            <a:chExt cx="4275" cy="330"/>
          </a:xfrm>
        </p:grpSpPr>
        <p:sp>
          <p:nvSpPr>
            <p:cNvPr id="6" name="Text Box 5"/>
            <p:cNvSpPr txBox="1">
              <a:spLocks noChangeArrowheads="1"/>
            </p:cNvSpPr>
            <p:nvPr/>
          </p:nvSpPr>
          <p:spPr bwMode="auto">
            <a:xfrm>
              <a:off x="3739" y="661"/>
              <a:ext cx="1692" cy="330"/>
            </a:xfrm>
            <a:prstGeom prst="rect">
              <a:avLst/>
            </a:prstGeom>
            <a:solidFill>
              <a:srgbClr val="FFFF99"/>
            </a:solidFill>
            <a:ln w="28575">
              <a:solidFill>
                <a:srgbClr val="FF0000"/>
              </a:solidFill>
              <a:miter lim="800000"/>
              <a:headEnd/>
              <a:tailEnd/>
            </a:ln>
          </p:spPr>
          <p:txBody>
            <a:bodyPr wrap="none">
              <a:spAutoFit/>
            </a:bodyPr>
            <a:lstStyle/>
            <a:p>
              <a:pPr algn="l"/>
              <a:r>
                <a:rPr lang="en-US" altLang="zh-CN" sz="2800">
                  <a:solidFill>
                    <a:srgbClr val="333399"/>
                  </a:solidFill>
                  <a:ea typeface="黑体" pitchFamily="49" charset="-122"/>
                </a:rPr>
                <a:t>HTML </a:t>
              </a:r>
              <a:r>
                <a:rPr lang="zh-CN" altLang="en-US" sz="2800">
                  <a:solidFill>
                    <a:srgbClr val="333399"/>
                  </a:solidFill>
                  <a:ea typeface="黑体" pitchFamily="49" charset="-122"/>
                </a:rPr>
                <a:t>文档开始</a:t>
              </a:r>
            </a:p>
          </p:txBody>
        </p:sp>
        <p:sp>
          <p:nvSpPr>
            <p:cNvPr id="7" name="Line 6"/>
            <p:cNvSpPr>
              <a:spLocks noChangeShapeType="1"/>
            </p:cNvSpPr>
            <p:nvPr/>
          </p:nvSpPr>
          <p:spPr bwMode="auto">
            <a:xfrm flipH="1">
              <a:off x="1156" y="832"/>
              <a:ext cx="2594" cy="13"/>
            </a:xfrm>
            <a:prstGeom prst="line">
              <a:avLst/>
            </a:prstGeom>
            <a:noFill/>
            <a:ln w="28575">
              <a:solidFill>
                <a:srgbClr val="FF0000"/>
              </a:solidFill>
              <a:round/>
              <a:headEnd/>
              <a:tailEnd type="triangle" w="med" len="lg"/>
            </a:ln>
          </p:spPr>
          <p:txBody>
            <a:bodyPr/>
            <a:lstStyle/>
            <a:p>
              <a:endParaRPr lang="zh-CN" altLang="en-US"/>
            </a:p>
          </p:txBody>
        </p:sp>
      </p:grpSp>
    </p:spTree>
    <p:extLst>
      <p:ext uri="{BB962C8B-B14F-4D97-AF65-F5344CB8AC3E}">
        <p14:creationId xmlns:p14="http://schemas.microsoft.com/office/powerpoint/2010/main" val="757650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Text Box 4"/>
          <p:cNvSpPr txBox="1">
            <a:spLocks noChangeArrowheads="1"/>
          </p:cNvSpPr>
          <p:nvPr/>
        </p:nvSpPr>
        <p:spPr bwMode="auto">
          <a:xfrm>
            <a:off x="7812069" y="1714488"/>
            <a:ext cx="1620957" cy="523220"/>
          </a:xfrm>
          <a:prstGeom prst="rect">
            <a:avLst/>
          </a:prstGeom>
          <a:solidFill>
            <a:srgbClr val="FFFF99"/>
          </a:solidFill>
          <a:ln w="28575">
            <a:solidFill>
              <a:schemeClr val="hlink"/>
            </a:solidFill>
            <a:miter lim="800000"/>
            <a:headEnd/>
            <a:tailEnd/>
          </a:ln>
        </p:spPr>
        <p:txBody>
          <a:bodyPr wrap="none">
            <a:spAutoFit/>
          </a:bodyPr>
          <a:lstStyle/>
          <a:p>
            <a:pPr algn="l"/>
            <a:r>
              <a:rPr lang="zh-CN" altLang="en-US" sz="2800">
                <a:solidFill>
                  <a:srgbClr val="333399"/>
                </a:solidFill>
                <a:latin typeface="Tahoma" pitchFamily="34" charset="0"/>
                <a:ea typeface="黑体" pitchFamily="49" charset="-122"/>
              </a:rPr>
              <a:t>首部开始</a:t>
            </a:r>
            <a:endParaRPr lang="zh-CN" altLang="en-US" sz="2800">
              <a:solidFill>
                <a:srgbClr val="333399"/>
              </a:solidFill>
              <a:latin typeface="Tahoma" pitchFamily="34" charset="0"/>
              <a:ea typeface="宋体" charset="-122"/>
            </a:endParaRPr>
          </a:p>
        </p:txBody>
      </p:sp>
      <p:sp>
        <p:nvSpPr>
          <p:cNvPr id="5" name="Line 5"/>
          <p:cNvSpPr>
            <a:spLocks noChangeShapeType="1"/>
          </p:cNvSpPr>
          <p:nvPr/>
        </p:nvSpPr>
        <p:spPr bwMode="auto">
          <a:xfrm flipH="1">
            <a:off x="3309919" y="2024051"/>
            <a:ext cx="4506913" cy="31750"/>
          </a:xfrm>
          <a:prstGeom prst="line">
            <a:avLst/>
          </a:prstGeom>
          <a:noFill/>
          <a:ln w="28575">
            <a:solidFill>
              <a:srgbClr val="FF0000"/>
            </a:solidFill>
            <a:round/>
            <a:headEnd/>
            <a:tailEnd type="triangle" w="med" len="lg"/>
          </a:ln>
        </p:spPr>
        <p:txBody>
          <a:bodyPr/>
          <a:lstStyle/>
          <a:p>
            <a:endParaRPr lang="zh-CN" altLang="en-US"/>
          </a:p>
        </p:txBody>
      </p:sp>
      <p:sp>
        <p:nvSpPr>
          <p:cNvPr id="6" name="Text Box 3"/>
          <p:cNvSpPr txBox="1">
            <a:spLocks noChangeArrowheads="1"/>
          </p:cNvSpPr>
          <p:nvPr/>
        </p:nvSpPr>
        <p:spPr bwMode="auto">
          <a:xfrm>
            <a:off x="1827214" y="1020764"/>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 DOCTYPE html &gt;</a:t>
            </a:r>
          </a:p>
          <a:p>
            <a:pPr>
              <a:lnSpc>
                <a:spcPct val="110000"/>
              </a:lnSpc>
            </a:pPr>
            <a:r>
              <a:rPr lang="en-US" altLang="zh-CN" sz="2400" dirty="0">
                <a:solidFill>
                  <a:srgbClr val="333399"/>
                </a:solidFill>
                <a:ea typeface="黑体" pitchFamily="49" charset="-122"/>
              </a:rPr>
              <a:t>&lt;html&gt;                                          </a:t>
            </a:r>
          </a:p>
          <a:p>
            <a:pPr>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nSpc>
                <a:spcPct val="110000"/>
              </a:lnSpc>
            </a:pPr>
            <a:r>
              <a:rPr lang="en-US" altLang="zh-CN" sz="2400" dirty="0">
                <a:solidFill>
                  <a:srgbClr val="333399"/>
                </a:solidFill>
                <a:ea typeface="黑体" pitchFamily="49" charset="-122"/>
              </a:rPr>
              <a:t>&lt;/head&gt;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800" dirty="0">
                <a:solidFill>
                  <a:srgbClr val="333399"/>
                </a:solidFill>
                <a:ea typeface="黑体" pitchFamily="49" charset="-122"/>
              </a:rPr>
              <a:t>&lt;/html&gt;</a:t>
            </a:r>
          </a:p>
        </p:txBody>
      </p:sp>
    </p:spTree>
    <p:extLst>
      <p:ext uri="{BB962C8B-B14F-4D97-AF65-F5344CB8AC3E}">
        <p14:creationId xmlns:p14="http://schemas.microsoft.com/office/powerpoint/2010/main" val="172843397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2"/>
          <p:cNvSpPr>
            <a:spLocks noChangeArrowheads="1"/>
          </p:cNvSpPr>
          <p:nvPr/>
        </p:nvSpPr>
        <p:spPr bwMode="auto">
          <a:xfrm>
            <a:off x="2346309" y="2620962"/>
            <a:ext cx="3148558" cy="466725"/>
          </a:xfrm>
          <a:prstGeom prst="rect">
            <a:avLst/>
          </a:prstGeom>
          <a:noFill/>
          <a:ln w="28575">
            <a:solidFill>
              <a:srgbClr val="FF0000"/>
            </a:solidFill>
            <a:miter lim="800000"/>
            <a:headEnd/>
            <a:tailEnd/>
          </a:ln>
        </p:spPr>
        <p:txBody>
          <a:bodyPr wrap="none" anchor="ctr"/>
          <a:lstStyle/>
          <a:p>
            <a:endParaRPr lang="zh-CN" altLang="en-US">
              <a:ea typeface="宋体" charset="-122"/>
            </a:endParaRPr>
          </a:p>
        </p:txBody>
      </p:sp>
      <p:sp>
        <p:nvSpPr>
          <p:cNvPr id="5" name="Text Box 5"/>
          <p:cNvSpPr txBox="1">
            <a:spLocks noChangeArrowheads="1"/>
          </p:cNvSpPr>
          <p:nvPr/>
        </p:nvSpPr>
        <p:spPr bwMode="auto">
          <a:xfrm>
            <a:off x="7613633" y="1744661"/>
            <a:ext cx="902811" cy="523220"/>
          </a:xfrm>
          <a:prstGeom prst="rect">
            <a:avLst/>
          </a:prstGeom>
          <a:solidFill>
            <a:srgbClr val="FFFF99"/>
          </a:solidFill>
          <a:ln w="28575">
            <a:solidFill>
              <a:srgbClr val="FF0000"/>
            </a:solidFill>
            <a:miter lim="800000"/>
            <a:headEnd/>
            <a:tailEnd/>
          </a:ln>
        </p:spPr>
        <p:txBody>
          <a:bodyPr wrap="none">
            <a:spAutoFit/>
          </a:bodyPr>
          <a:lstStyle/>
          <a:p>
            <a:pPr algn="l"/>
            <a:r>
              <a:rPr lang="zh-CN" altLang="en-US" sz="2800">
                <a:solidFill>
                  <a:srgbClr val="333399"/>
                </a:solidFill>
                <a:latin typeface="Tahoma" pitchFamily="34" charset="0"/>
                <a:ea typeface="黑体" pitchFamily="49" charset="-122"/>
              </a:rPr>
              <a:t>标题</a:t>
            </a:r>
            <a:endParaRPr lang="zh-CN" altLang="en-US" sz="2800">
              <a:solidFill>
                <a:srgbClr val="333399"/>
              </a:solidFill>
              <a:latin typeface="Tahoma" pitchFamily="34" charset="0"/>
              <a:ea typeface="宋体" charset="-122"/>
            </a:endParaRPr>
          </a:p>
        </p:txBody>
      </p:sp>
      <p:sp>
        <p:nvSpPr>
          <p:cNvPr id="6" name="Freeform 6"/>
          <p:cNvSpPr>
            <a:spLocks/>
          </p:cNvSpPr>
          <p:nvPr/>
        </p:nvSpPr>
        <p:spPr bwMode="auto">
          <a:xfrm>
            <a:off x="4937107" y="2054223"/>
            <a:ext cx="2647950" cy="527050"/>
          </a:xfrm>
          <a:custGeom>
            <a:avLst/>
            <a:gdLst>
              <a:gd name="T0" fmla="*/ 2147483647 w 923"/>
              <a:gd name="T1" fmla="*/ 0 h 366"/>
              <a:gd name="T2" fmla="*/ 0 w 923"/>
              <a:gd name="T3" fmla="*/ 2147483647 h 366"/>
              <a:gd name="T4" fmla="*/ 0 60000 65536"/>
              <a:gd name="T5" fmla="*/ 0 60000 65536"/>
              <a:gd name="T6" fmla="*/ 0 w 923"/>
              <a:gd name="T7" fmla="*/ 0 h 366"/>
              <a:gd name="T8" fmla="*/ 923 w 923"/>
              <a:gd name="T9" fmla="*/ 366 h 366"/>
            </a:gdLst>
            <a:ahLst/>
            <a:cxnLst>
              <a:cxn ang="T4">
                <a:pos x="T0" y="T1"/>
              </a:cxn>
              <a:cxn ang="T5">
                <a:pos x="T2" y="T3"/>
              </a:cxn>
            </a:cxnLst>
            <a:rect l="T6" t="T7" r="T8" b="T9"/>
            <a:pathLst>
              <a:path w="923" h="366">
                <a:moveTo>
                  <a:pt x="923" y="0"/>
                </a:moveTo>
                <a:lnTo>
                  <a:pt x="0" y="366"/>
                </a:lnTo>
              </a:path>
            </a:pathLst>
          </a:custGeom>
          <a:noFill/>
          <a:ln w="28575">
            <a:solidFill>
              <a:srgbClr val="FF0000"/>
            </a:solidFill>
            <a:round/>
            <a:headEnd/>
            <a:tailEnd type="triangle" w="med" len="lg"/>
          </a:ln>
        </p:spPr>
        <p:txBody>
          <a:bodyPr/>
          <a:lstStyle/>
          <a:p>
            <a:endParaRPr lang="zh-CN" altLang="en-US">
              <a:ea typeface="宋体" charset="-122"/>
            </a:endParaRPr>
          </a:p>
        </p:txBody>
      </p:sp>
      <p:sp>
        <p:nvSpPr>
          <p:cNvPr id="7" name="Text Box 3"/>
          <p:cNvSpPr txBox="1">
            <a:spLocks noChangeArrowheads="1"/>
          </p:cNvSpPr>
          <p:nvPr/>
        </p:nvSpPr>
        <p:spPr bwMode="auto">
          <a:xfrm>
            <a:off x="1827214" y="1020764"/>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 DOCTYPE html &gt;</a:t>
            </a:r>
          </a:p>
          <a:p>
            <a:pPr>
              <a:lnSpc>
                <a:spcPct val="110000"/>
              </a:lnSpc>
            </a:pPr>
            <a:r>
              <a:rPr lang="en-US" altLang="zh-CN" sz="2400" dirty="0">
                <a:solidFill>
                  <a:srgbClr val="333399"/>
                </a:solidFill>
                <a:ea typeface="黑体" pitchFamily="49" charset="-122"/>
              </a:rPr>
              <a:t>&lt;html&gt;                                          </a:t>
            </a:r>
          </a:p>
          <a:p>
            <a:pPr>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nSpc>
                <a:spcPct val="110000"/>
              </a:lnSpc>
            </a:pPr>
            <a:r>
              <a:rPr lang="en-US" altLang="zh-CN" sz="2400" dirty="0">
                <a:solidFill>
                  <a:srgbClr val="333399"/>
                </a:solidFill>
                <a:ea typeface="黑体" pitchFamily="49" charset="-122"/>
              </a:rPr>
              <a:t>&lt;/head&gt;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800" dirty="0">
                <a:solidFill>
                  <a:srgbClr val="333399"/>
                </a:solidFill>
                <a:ea typeface="黑体" pitchFamily="49" charset="-122"/>
              </a:rPr>
              <a:t>&lt;/html&gt;</a:t>
            </a:r>
          </a:p>
        </p:txBody>
      </p:sp>
    </p:spTree>
    <p:extLst>
      <p:ext uri="{BB962C8B-B14F-4D97-AF65-F5344CB8AC3E}">
        <p14:creationId xmlns:p14="http://schemas.microsoft.com/office/powerpoint/2010/main" val="280797904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Text Box 4"/>
          <p:cNvSpPr txBox="1">
            <a:spLocks noChangeArrowheads="1"/>
          </p:cNvSpPr>
          <p:nvPr/>
        </p:nvSpPr>
        <p:spPr bwMode="auto">
          <a:xfrm>
            <a:off x="7939070" y="3000372"/>
            <a:ext cx="1620957" cy="523220"/>
          </a:xfrm>
          <a:prstGeom prst="rect">
            <a:avLst/>
          </a:prstGeom>
          <a:solidFill>
            <a:srgbClr val="FFFF99"/>
          </a:solidFill>
          <a:ln w="28575">
            <a:solidFill>
              <a:srgbClr val="FF0000"/>
            </a:solidFill>
            <a:miter lim="800000"/>
            <a:headEnd/>
            <a:tailEnd/>
          </a:ln>
        </p:spPr>
        <p:txBody>
          <a:bodyPr wrap="none">
            <a:spAutoFit/>
          </a:bodyPr>
          <a:lstStyle/>
          <a:p>
            <a:pPr algn="l"/>
            <a:r>
              <a:rPr lang="zh-CN" altLang="en-US" sz="2800">
                <a:solidFill>
                  <a:srgbClr val="333399"/>
                </a:solidFill>
                <a:latin typeface="Tahoma" pitchFamily="34" charset="0"/>
                <a:ea typeface="黑体" pitchFamily="49" charset="-122"/>
              </a:rPr>
              <a:t>首部结束</a:t>
            </a:r>
            <a:endParaRPr lang="zh-CN" altLang="en-US" sz="2800">
              <a:solidFill>
                <a:srgbClr val="333399"/>
              </a:solidFill>
              <a:latin typeface="Tahoma" pitchFamily="34" charset="0"/>
              <a:ea typeface="宋体" charset="-122"/>
            </a:endParaRPr>
          </a:p>
        </p:txBody>
      </p:sp>
      <p:sp>
        <p:nvSpPr>
          <p:cNvPr id="5" name="Line 5"/>
          <p:cNvSpPr>
            <a:spLocks noChangeShapeType="1"/>
          </p:cNvSpPr>
          <p:nvPr/>
        </p:nvSpPr>
        <p:spPr bwMode="auto">
          <a:xfrm flipH="1">
            <a:off x="3381357" y="3313111"/>
            <a:ext cx="4581525" cy="14287"/>
          </a:xfrm>
          <a:prstGeom prst="line">
            <a:avLst/>
          </a:prstGeom>
          <a:noFill/>
          <a:ln w="28575">
            <a:solidFill>
              <a:srgbClr val="FF0000"/>
            </a:solidFill>
            <a:round/>
            <a:headEnd/>
            <a:tailEnd type="triangle" w="med" len="lg"/>
          </a:ln>
        </p:spPr>
        <p:txBody>
          <a:bodyPr/>
          <a:lstStyle/>
          <a:p>
            <a:endParaRPr lang="zh-CN" altLang="en-US"/>
          </a:p>
        </p:txBody>
      </p:sp>
      <p:sp>
        <p:nvSpPr>
          <p:cNvPr id="6" name="Text Box 3"/>
          <p:cNvSpPr txBox="1">
            <a:spLocks noChangeArrowheads="1"/>
          </p:cNvSpPr>
          <p:nvPr/>
        </p:nvSpPr>
        <p:spPr bwMode="auto">
          <a:xfrm>
            <a:off x="1827214" y="1020764"/>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 DOCTYPE html &gt;</a:t>
            </a:r>
          </a:p>
          <a:p>
            <a:pPr>
              <a:lnSpc>
                <a:spcPct val="110000"/>
              </a:lnSpc>
            </a:pPr>
            <a:r>
              <a:rPr lang="en-US" altLang="zh-CN" sz="2400" dirty="0">
                <a:solidFill>
                  <a:srgbClr val="333399"/>
                </a:solidFill>
                <a:ea typeface="黑体" pitchFamily="49" charset="-122"/>
              </a:rPr>
              <a:t>&lt;html&gt;                                          </a:t>
            </a:r>
          </a:p>
          <a:p>
            <a:pPr>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nSpc>
                <a:spcPct val="110000"/>
              </a:lnSpc>
            </a:pPr>
            <a:r>
              <a:rPr lang="en-US" altLang="zh-CN" sz="2400" dirty="0">
                <a:solidFill>
                  <a:srgbClr val="333399"/>
                </a:solidFill>
                <a:ea typeface="黑体" pitchFamily="49" charset="-122"/>
              </a:rPr>
              <a:t>&lt;/head&gt;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800" dirty="0">
                <a:solidFill>
                  <a:srgbClr val="333399"/>
                </a:solidFill>
                <a:ea typeface="黑体" pitchFamily="49" charset="-122"/>
              </a:rPr>
              <a:t>&lt;/html&gt;</a:t>
            </a:r>
          </a:p>
        </p:txBody>
      </p:sp>
    </p:spTree>
    <p:extLst>
      <p:ext uri="{BB962C8B-B14F-4D97-AF65-F5344CB8AC3E}">
        <p14:creationId xmlns:p14="http://schemas.microsoft.com/office/powerpoint/2010/main" val="257300159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Text Box 4"/>
          <p:cNvSpPr txBox="1">
            <a:spLocks noChangeArrowheads="1"/>
          </p:cNvSpPr>
          <p:nvPr/>
        </p:nvSpPr>
        <p:spPr bwMode="auto">
          <a:xfrm>
            <a:off x="7867632" y="3309941"/>
            <a:ext cx="1620957" cy="523220"/>
          </a:xfrm>
          <a:prstGeom prst="rect">
            <a:avLst/>
          </a:prstGeom>
          <a:solidFill>
            <a:srgbClr val="FFFF99"/>
          </a:solidFill>
          <a:ln w="28575">
            <a:solidFill>
              <a:srgbClr val="FF0000"/>
            </a:solidFill>
            <a:miter lim="800000"/>
            <a:headEnd/>
            <a:tailEnd/>
          </a:ln>
        </p:spPr>
        <p:txBody>
          <a:bodyPr wrap="none">
            <a:spAutoFit/>
          </a:bodyPr>
          <a:lstStyle/>
          <a:p>
            <a:pPr algn="l"/>
            <a:r>
              <a:rPr lang="zh-CN" altLang="en-US" sz="2800">
                <a:solidFill>
                  <a:srgbClr val="333399"/>
                </a:solidFill>
                <a:latin typeface="Tahoma" pitchFamily="34" charset="0"/>
                <a:ea typeface="黑体" pitchFamily="49" charset="-122"/>
              </a:rPr>
              <a:t>主体开始</a:t>
            </a:r>
            <a:endParaRPr lang="zh-CN" altLang="en-US" sz="2800">
              <a:solidFill>
                <a:srgbClr val="333399"/>
              </a:solidFill>
              <a:latin typeface="Tahoma" pitchFamily="34" charset="0"/>
              <a:ea typeface="宋体" charset="-122"/>
            </a:endParaRPr>
          </a:p>
        </p:txBody>
      </p:sp>
      <p:sp>
        <p:nvSpPr>
          <p:cNvPr id="5" name="Line 5"/>
          <p:cNvSpPr>
            <a:spLocks noChangeShapeType="1"/>
          </p:cNvSpPr>
          <p:nvPr/>
        </p:nvSpPr>
        <p:spPr bwMode="auto">
          <a:xfrm flipH="1">
            <a:off x="3381357" y="3625853"/>
            <a:ext cx="4494213" cy="25400"/>
          </a:xfrm>
          <a:prstGeom prst="line">
            <a:avLst/>
          </a:prstGeom>
          <a:noFill/>
          <a:ln w="28575">
            <a:solidFill>
              <a:srgbClr val="FF0000"/>
            </a:solidFill>
            <a:round/>
            <a:headEnd/>
            <a:tailEnd type="triangle" w="med" len="lg"/>
          </a:ln>
        </p:spPr>
        <p:txBody>
          <a:bodyPr/>
          <a:lstStyle/>
          <a:p>
            <a:endParaRPr lang="zh-CN" altLang="en-US"/>
          </a:p>
        </p:txBody>
      </p:sp>
      <p:sp>
        <p:nvSpPr>
          <p:cNvPr id="6" name="Text Box 3"/>
          <p:cNvSpPr txBox="1">
            <a:spLocks noChangeArrowheads="1"/>
          </p:cNvSpPr>
          <p:nvPr/>
        </p:nvSpPr>
        <p:spPr bwMode="auto">
          <a:xfrm>
            <a:off x="1827214" y="1020764"/>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 DOCTYPE html &gt;</a:t>
            </a:r>
          </a:p>
          <a:p>
            <a:pPr>
              <a:lnSpc>
                <a:spcPct val="110000"/>
              </a:lnSpc>
            </a:pPr>
            <a:r>
              <a:rPr lang="en-US" altLang="zh-CN" sz="2400" dirty="0">
                <a:solidFill>
                  <a:srgbClr val="333399"/>
                </a:solidFill>
                <a:ea typeface="黑体" pitchFamily="49" charset="-122"/>
              </a:rPr>
              <a:t>&lt;html&gt;                                          </a:t>
            </a:r>
          </a:p>
          <a:p>
            <a:pPr>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nSpc>
                <a:spcPct val="110000"/>
              </a:lnSpc>
            </a:pPr>
            <a:r>
              <a:rPr lang="en-US" altLang="zh-CN" sz="2400" dirty="0">
                <a:solidFill>
                  <a:srgbClr val="333399"/>
                </a:solidFill>
                <a:ea typeface="黑体" pitchFamily="49" charset="-122"/>
              </a:rPr>
              <a:t>&lt;/head&gt;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800" dirty="0">
                <a:solidFill>
                  <a:srgbClr val="333399"/>
                </a:solidFill>
                <a:ea typeface="黑体" pitchFamily="49" charset="-122"/>
              </a:rPr>
              <a:t>&lt;/html&gt;</a:t>
            </a:r>
          </a:p>
        </p:txBody>
      </p:sp>
    </p:spTree>
    <p:extLst>
      <p:ext uri="{BB962C8B-B14F-4D97-AF65-F5344CB8AC3E}">
        <p14:creationId xmlns:p14="http://schemas.microsoft.com/office/powerpoint/2010/main" val="85671797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2"/>
          <p:cNvSpPr>
            <a:spLocks noChangeArrowheads="1"/>
          </p:cNvSpPr>
          <p:nvPr/>
        </p:nvSpPr>
        <p:spPr bwMode="auto">
          <a:xfrm>
            <a:off x="2328333" y="3733806"/>
            <a:ext cx="4699000" cy="516461"/>
          </a:xfrm>
          <a:prstGeom prst="rect">
            <a:avLst/>
          </a:prstGeom>
          <a:noFill/>
          <a:ln w="28575">
            <a:solidFill>
              <a:srgbClr val="FF0000"/>
            </a:solidFill>
            <a:miter lim="800000"/>
            <a:headEnd/>
            <a:tailEnd/>
          </a:ln>
        </p:spPr>
        <p:txBody>
          <a:bodyPr wrap="none" anchor="ctr"/>
          <a:lstStyle/>
          <a:p>
            <a:endParaRPr lang="zh-CN" altLang="en-US">
              <a:ea typeface="宋体" charset="-122"/>
            </a:endParaRPr>
          </a:p>
        </p:txBody>
      </p:sp>
      <p:sp>
        <p:nvSpPr>
          <p:cNvPr id="5" name="Text Box 5"/>
          <p:cNvSpPr txBox="1">
            <a:spLocks noChangeArrowheads="1"/>
          </p:cNvSpPr>
          <p:nvPr/>
        </p:nvSpPr>
        <p:spPr bwMode="auto">
          <a:xfrm>
            <a:off x="7589816" y="3140081"/>
            <a:ext cx="1505540" cy="523220"/>
          </a:xfrm>
          <a:prstGeom prst="rect">
            <a:avLst/>
          </a:prstGeom>
          <a:solidFill>
            <a:srgbClr val="FFFF99"/>
          </a:solidFill>
          <a:ln w="28575">
            <a:solidFill>
              <a:srgbClr val="FF0000"/>
            </a:solidFill>
            <a:miter lim="800000"/>
            <a:headEnd/>
            <a:tailEnd/>
          </a:ln>
        </p:spPr>
        <p:txBody>
          <a:bodyPr wrap="none">
            <a:spAutoFit/>
          </a:bodyPr>
          <a:lstStyle/>
          <a:p>
            <a:pPr algn="l"/>
            <a:r>
              <a:rPr lang="en-US" altLang="zh-CN" sz="2800">
                <a:solidFill>
                  <a:srgbClr val="333399"/>
                </a:solidFill>
                <a:ea typeface="黑体" pitchFamily="49" charset="-122"/>
              </a:rPr>
              <a:t>1</a:t>
            </a:r>
            <a:r>
              <a:rPr lang="en-US" altLang="zh-CN" sz="1200">
                <a:solidFill>
                  <a:srgbClr val="333399"/>
                </a:solidFill>
                <a:ea typeface="黑体" pitchFamily="49" charset="-122"/>
              </a:rPr>
              <a:t> </a:t>
            </a:r>
            <a:r>
              <a:rPr lang="zh-CN" altLang="en-US" sz="2800">
                <a:solidFill>
                  <a:srgbClr val="333399"/>
                </a:solidFill>
                <a:latin typeface="Tahoma" pitchFamily="34" charset="0"/>
                <a:ea typeface="黑体" pitchFamily="49" charset="-122"/>
              </a:rPr>
              <a:t>级标题</a:t>
            </a:r>
            <a:endParaRPr lang="zh-CN" altLang="en-US" sz="2800">
              <a:solidFill>
                <a:srgbClr val="333399"/>
              </a:solidFill>
              <a:latin typeface="Tahoma" pitchFamily="34" charset="0"/>
              <a:ea typeface="宋体" charset="-122"/>
            </a:endParaRPr>
          </a:p>
        </p:txBody>
      </p:sp>
      <p:sp>
        <p:nvSpPr>
          <p:cNvPr id="6" name="Freeform 6"/>
          <p:cNvSpPr>
            <a:spLocks/>
          </p:cNvSpPr>
          <p:nvPr/>
        </p:nvSpPr>
        <p:spPr bwMode="auto">
          <a:xfrm>
            <a:off x="6338867" y="3414720"/>
            <a:ext cx="1241425" cy="325437"/>
          </a:xfrm>
          <a:custGeom>
            <a:avLst/>
            <a:gdLst>
              <a:gd name="T0" fmla="*/ 2147483647 w 951"/>
              <a:gd name="T1" fmla="*/ 0 h 284"/>
              <a:gd name="T2" fmla="*/ 0 w 951"/>
              <a:gd name="T3" fmla="*/ 2147483647 h 284"/>
              <a:gd name="T4" fmla="*/ 0 60000 65536"/>
              <a:gd name="T5" fmla="*/ 0 60000 65536"/>
              <a:gd name="T6" fmla="*/ 0 w 951"/>
              <a:gd name="T7" fmla="*/ 0 h 284"/>
              <a:gd name="T8" fmla="*/ 951 w 951"/>
              <a:gd name="T9" fmla="*/ 284 h 284"/>
            </a:gdLst>
            <a:ahLst/>
            <a:cxnLst>
              <a:cxn ang="T4">
                <a:pos x="T0" y="T1"/>
              </a:cxn>
              <a:cxn ang="T5">
                <a:pos x="T2" y="T3"/>
              </a:cxn>
            </a:cxnLst>
            <a:rect l="T6" t="T7" r="T8" b="T9"/>
            <a:pathLst>
              <a:path w="951" h="284">
                <a:moveTo>
                  <a:pt x="951" y="0"/>
                </a:moveTo>
                <a:lnTo>
                  <a:pt x="0" y="284"/>
                </a:lnTo>
              </a:path>
            </a:pathLst>
          </a:custGeom>
          <a:noFill/>
          <a:ln w="28575">
            <a:solidFill>
              <a:srgbClr val="FF0000"/>
            </a:solidFill>
            <a:round/>
            <a:headEnd/>
            <a:tailEnd type="triangle" w="med" len="lg"/>
          </a:ln>
        </p:spPr>
        <p:txBody>
          <a:bodyPr/>
          <a:lstStyle/>
          <a:p>
            <a:endParaRPr lang="zh-CN" altLang="en-US">
              <a:ea typeface="宋体" charset="-122"/>
            </a:endParaRPr>
          </a:p>
        </p:txBody>
      </p:sp>
      <p:sp>
        <p:nvSpPr>
          <p:cNvPr id="7" name="Text Box 3"/>
          <p:cNvSpPr txBox="1">
            <a:spLocks noChangeArrowheads="1"/>
          </p:cNvSpPr>
          <p:nvPr/>
        </p:nvSpPr>
        <p:spPr bwMode="auto">
          <a:xfrm>
            <a:off x="1827214" y="1020764"/>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 DOCTYPE html &gt;</a:t>
            </a:r>
          </a:p>
          <a:p>
            <a:pPr>
              <a:lnSpc>
                <a:spcPct val="110000"/>
              </a:lnSpc>
            </a:pPr>
            <a:r>
              <a:rPr lang="en-US" altLang="zh-CN" sz="2400" dirty="0">
                <a:solidFill>
                  <a:srgbClr val="333399"/>
                </a:solidFill>
                <a:ea typeface="黑体" pitchFamily="49" charset="-122"/>
              </a:rPr>
              <a:t>&lt;html&gt;                                          </a:t>
            </a:r>
          </a:p>
          <a:p>
            <a:pPr>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nSpc>
                <a:spcPct val="110000"/>
              </a:lnSpc>
            </a:pPr>
            <a:r>
              <a:rPr lang="en-US" altLang="zh-CN" sz="2400" dirty="0">
                <a:solidFill>
                  <a:srgbClr val="333399"/>
                </a:solidFill>
                <a:ea typeface="黑体" pitchFamily="49" charset="-122"/>
              </a:rPr>
              <a:t>&lt;/head&gt;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800" dirty="0">
                <a:solidFill>
                  <a:srgbClr val="333399"/>
                </a:solidFill>
                <a:ea typeface="黑体" pitchFamily="49" charset="-122"/>
              </a:rPr>
              <a:t>&lt;/html&gt;</a:t>
            </a:r>
          </a:p>
        </p:txBody>
      </p:sp>
    </p:spTree>
    <p:extLst>
      <p:ext uri="{BB962C8B-B14F-4D97-AF65-F5344CB8AC3E}">
        <p14:creationId xmlns:p14="http://schemas.microsoft.com/office/powerpoint/2010/main" val="351960830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1.1 </a:t>
            </a:r>
            <a:r>
              <a:rPr lang="en-US" altLang="zh-CN" sz="2800" dirty="0">
                <a:solidFill>
                  <a:schemeClr val="tx1">
                    <a:lumMod val="85000"/>
                    <a:lumOff val="15000"/>
                  </a:schemeClr>
                </a:solidFill>
                <a:latin typeface="+mn-ea"/>
                <a:ea typeface="+mn-ea"/>
              </a:rPr>
              <a:t>Web</a:t>
            </a:r>
            <a:r>
              <a:rPr lang="zh-CN" altLang="en-US" sz="2800" dirty="0">
                <a:solidFill>
                  <a:schemeClr val="tx1">
                    <a:lumMod val="85000"/>
                    <a:lumOff val="15000"/>
                  </a:schemeClr>
                </a:solidFill>
                <a:latin typeface="+mn-ea"/>
                <a:ea typeface="+mn-ea"/>
              </a:rPr>
              <a:t>系统应用的发展</a:t>
            </a:r>
            <a:endParaRPr lang="zh-CN" altLang="en-US" sz="2800" dirty="0">
              <a:latin typeface="宋体" panose="02010600030101010101" pitchFamily="2" charset="-122"/>
              <a:ea typeface="宋体" panose="02010600030101010101" pitchFamily="2" charset="-122"/>
            </a:endParaRPr>
          </a:p>
        </p:txBody>
      </p:sp>
      <p:sp>
        <p:nvSpPr>
          <p:cNvPr id="2" name="矩形 1"/>
          <p:cNvSpPr/>
          <p:nvPr/>
        </p:nvSpPr>
        <p:spPr>
          <a:xfrm>
            <a:off x="142875" y="1468364"/>
            <a:ext cx="3633995" cy="4192943"/>
          </a:xfrm>
          <a:prstGeom prst="rect">
            <a:avLst/>
          </a:prstGeom>
        </p:spPr>
        <p:txBody>
          <a:bodyPr wrap="square">
            <a:spAutoFit/>
          </a:bodyPr>
          <a:lstStyle/>
          <a:p>
            <a:pPr marL="0" lvl="1">
              <a:lnSpc>
                <a:spcPct val="150000"/>
              </a:lnSpc>
            </a:pPr>
            <a:r>
              <a:rPr lang="en-US" altLang="zh-CN" sz="2000" dirty="0">
                <a:latin typeface="楷体_GB2312" pitchFamily="49" charset="-122"/>
                <a:ea typeface="楷体_GB2312" pitchFamily="49" charset="-122"/>
              </a:rPr>
              <a:t>1989</a:t>
            </a:r>
            <a:r>
              <a:rPr lang="zh-CN" altLang="en-US" sz="2000" dirty="0">
                <a:latin typeface="楷体_GB2312" pitchFamily="49" charset="-122"/>
                <a:ea typeface="楷体_GB2312" pitchFamily="49" charset="-122"/>
              </a:rPr>
              <a:t>年，欧洲粒子物理实验室（</a:t>
            </a:r>
            <a:r>
              <a:rPr lang="en-US" altLang="zh-CN" sz="2000" dirty="0">
                <a:latin typeface="楷体_GB2312" pitchFamily="49" charset="-122"/>
                <a:ea typeface="楷体_GB2312" pitchFamily="49" charset="-122"/>
              </a:rPr>
              <a:t>CERN</a:t>
            </a:r>
            <a:r>
              <a:rPr lang="zh-CN" altLang="en-US" sz="2000" dirty="0">
                <a:latin typeface="楷体_GB2312" pitchFamily="49" charset="-122"/>
                <a:ea typeface="楷体_GB2312" pitchFamily="49" charset="-122"/>
              </a:rPr>
              <a:t>）的</a:t>
            </a:r>
            <a:r>
              <a:rPr lang="en-US" altLang="zh-CN" sz="2000" dirty="0">
                <a:solidFill>
                  <a:srgbClr val="FF0000"/>
                </a:solidFill>
                <a:latin typeface="楷体_GB2312" pitchFamily="49" charset="-122"/>
                <a:ea typeface="楷体_GB2312" pitchFamily="49" charset="-122"/>
              </a:rPr>
              <a:t>Tim Berners-Lee</a:t>
            </a:r>
            <a:r>
              <a:rPr lang="zh-CN" altLang="en-US" sz="2000" dirty="0">
                <a:latin typeface="楷体_GB2312" pitchFamily="49" charset="-122"/>
                <a:ea typeface="楷体_GB2312" pitchFamily="49" charset="-122"/>
              </a:rPr>
              <a:t>提出了</a:t>
            </a:r>
            <a:r>
              <a:rPr lang="en-US" altLang="zh-CN" sz="2000" dirty="0">
                <a:latin typeface="楷体_GB2312" pitchFamily="49" charset="-122"/>
                <a:ea typeface="楷体_GB2312" pitchFamily="49" charset="-122"/>
              </a:rPr>
              <a:t>Web</a:t>
            </a:r>
            <a:r>
              <a:rPr lang="zh-CN" altLang="en-US" sz="2000" dirty="0">
                <a:latin typeface="楷体_GB2312" pitchFamily="49" charset="-122"/>
                <a:ea typeface="楷体_GB2312" pitchFamily="49" charset="-122"/>
              </a:rPr>
              <a:t>的设想：文档链接“</a:t>
            </a:r>
            <a:r>
              <a:rPr lang="en-US" altLang="zh-CN" sz="2000" b="1" dirty="0"/>
              <a:t>Information Management: A Proposal</a:t>
            </a:r>
          </a:p>
          <a:p>
            <a:pPr marL="0" lvl="1">
              <a:lnSpc>
                <a:spcPct val="150000"/>
              </a:lnSpc>
            </a:pP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 1994</a:t>
            </a:r>
            <a:r>
              <a:rPr lang="zh-CN" altLang="en-US" sz="2000" dirty="0">
                <a:latin typeface="楷体_GB2312" pitchFamily="49" charset="-122"/>
                <a:ea typeface="楷体_GB2312" pitchFamily="49" charset="-122"/>
              </a:rPr>
              <a:t>年底，万维网联盟（</a:t>
            </a:r>
            <a:r>
              <a:rPr lang="en-US" altLang="zh-CN" sz="2000" dirty="0">
                <a:latin typeface="楷体_GB2312" pitchFamily="49" charset="-122"/>
                <a:ea typeface="楷体_GB2312" pitchFamily="49" charset="-122"/>
              </a:rPr>
              <a:t>World Wide Web Consortium</a:t>
            </a:r>
            <a:r>
              <a:rPr lang="zh-CN" altLang="en-US" sz="2000" dirty="0">
                <a:latin typeface="楷体_GB2312" pitchFamily="49" charset="-122"/>
                <a:ea typeface="楷体_GB2312" pitchFamily="49" charset="-122"/>
              </a:rPr>
              <a:t>）成立，这标志着万维网的正式诞生。</a:t>
            </a:r>
            <a:endParaRPr lang="en-US" altLang="zh-CN" sz="2000" dirty="0">
              <a:latin typeface="楷体_GB2312" pitchFamily="49" charset="-122"/>
              <a:ea typeface="楷体_GB2312" pitchFamily="49" charset="-122"/>
            </a:endParaRPr>
          </a:p>
        </p:txBody>
      </p:sp>
      <p:pic>
        <p:nvPicPr>
          <p:cNvPr id="5" name="图片 4"/>
          <p:cNvPicPr>
            <a:picLocks noChangeAspect="1"/>
          </p:cNvPicPr>
          <p:nvPr/>
        </p:nvPicPr>
        <p:blipFill>
          <a:blip r:embed="rId3"/>
          <a:stretch>
            <a:fillRect/>
          </a:stretch>
        </p:blipFill>
        <p:spPr>
          <a:xfrm>
            <a:off x="3776870" y="1474466"/>
            <a:ext cx="8095513" cy="4224600"/>
          </a:xfrm>
          <a:prstGeom prst="rect">
            <a:avLst/>
          </a:prstGeom>
        </p:spPr>
      </p:pic>
      <p:sp>
        <p:nvSpPr>
          <p:cNvPr id="6" name="文本框 5"/>
          <p:cNvSpPr txBox="1"/>
          <p:nvPr/>
        </p:nvSpPr>
        <p:spPr>
          <a:xfrm>
            <a:off x="5198952" y="5837834"/>
            <a:ext cx="4929619" cy="369332"/>
          </a:xfrm>
          <a:prstGeom prst="rect">
            <a:avLst/>
          </a:prstGeom>
          <a:noFill/>
        </p:spPr>
        <p:txBody>
          <a:bodyPr wrap="none" rtlCol="0">
            <a:spAutoFit/>
          </a:bodyPr>
          <a:lstStyle/>
          <a:p>
            <a:r>
              <a:rPr lang="en-US" altLang="zh-CN" dirty="0">
                <a:hlinkClick r:id="rId4"/>
              </a:rPr>
              <a:t>https://www.w3.org/History/1989/proposal.html</a:t>
            </a:r>
            <a:endParaRPr lang="zh-CN" altLang="en-US" dirty="0"/>
          </a:p>
        </p:txBody>
      </p:sp>
      <p:pic>
        <p:nvPicPr>
          <p:cNvPr id="8" name="Picture 2" descr="https://pics0.baidu.com/feed/63d0f703918fa0ec7222b47c2c2d9fea3c6ddb1d.jpeg?token=dbefc1079bab661e7ec4e719f1fcf6e8&amp;s=38B443948462251B1CBD6C670300F076">
            <a:extLst>
              <a:ext uri="{FF2B5EF4-FFF2-40B4-BE49-F238E27FC236}">
                <a16:creationId xmlns:a16="http://schemas.microsoft.com/office/drawing/2014/main" id="{25F26E8A-5FD9-7541-BDA2-75E490415D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464" y="3292458"/>
            <a:ext cx="2466975" cy="1850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37819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2"/>
          <p:cNvSpPr>
            <a:spLocks noChangeArrowheads="1"/>
          </p:cNvSpPr>
          <p:nvPr/>
        </p:nvSpPr>
        <p:spPr bwMode="auto">
          <a:xfrm>
            <a:off x="2912534" y="4994290"/>
            <a:ext cx="2607734" cy="475177"/>
          </a:xfrm>
          <a:prstGeom prst="rect">
            <a:avLst/>
          </a:prstGeom>
          <a:noFill/>
          <a:ln w="28575">
            <a:solidFill>
              <a:srgbClr val="FF0000"/>
            </a:solidFill>
            <a:miter lim="800000"/>
            <a:headEnd/>
            <a:tailEnd/>
          </a:ln>
        </p:spPr>
        <p:txBody>
          <a:bodyPr wrap="none" anchor="ctr"/>
          <a:lstStyle/>
          <a:p>
            <a:endParaRPr lang="zh-CN" altLang="en-US">
              <a:ea typeface="宋体" charset="-122"/>
            </a:endParaRPr>
          </a:p>
        </p:txBody>
      </p:sp>
      <p:sp>
        <p:nvSpPr>
          <p:cNvPr id="5" name="Text Box 5"/>
          <p:cNvSpPr txBox="1">
            <a:spLocks noChangeArrowheads="1"/>
          </p:cNvSpPr>
          <p:nvPr/>
        </p:nvSpPr>
        <p:spPr bwMode="auto">
          <a:xfrm>
            <a:off x="7789863" y="3976702"/>
            <a:ext cx="2339102" cy="523220"/>
          </a:xfrm>
          <a:prstGeom prst="rect">
            <a:avLst/>
          </a:prstGeom>
          <a:solidFill>
            <a:srgbClr val="FFFF99"/>
          </a:solidFill>
          <a:ln w="28575">
            <a:solidFill>
              <a:srgbClr val="FF0000"/>
            </a:solidFill>
            <a:miter lim="800000"/>
            <a:headEnd/>
            <a:tailEnd/>
          </a:ln>
        </p:spPr>
        <p:txBody>
          <a:bodyPr wrap="none">
            <a:spAutoFit/>
          </a:bodyPr>
          <a:lstStyle/>
          <a:p>
            <a:pPr algn="l"/>
            <a:r>
              <a:rPr lang="zh-CN" altLang="en-US" sz="2800">
                <a:solidFill>
                  <a:srgbClr val="333399"/>
                </a:solidFill>
                <a:latin typeface="Tahoma" pitchFamily="34" charset="0"/>
                <a:ea typeface="黑体" pitchFamily="49" charset="-122"/>
              </a:rPr>
              <a:t>一个本地链接</a:t>
            </a:r>
            <a:endParaRPr lang="zh-CN" altLang="en-US" sz="2800">
              <a:solidFill>
                <a:srgbClr val="333399"/>
              </a:solidFill>
              <a:latin typeface="Tahoma" pitchFamily="34" charset="0"/>
              <a:ea typeface="宋体" charset="-122"/>
            </a:endParaRPr>
          </a:p>
        </p:txBody>
      </p:sp>
      <p:sp>
        <p:nvSpPr>
          <p:cNvPr id="6" name="Freeform 6"/>
          <p:cNvSpPr>
            <a:spLocks/>
          </p:cNvSpPr>
          <p:nvPr/>
        </p:nvSpPr>
        <p:spPr bwMode="auto">
          <a:xfrm>
            <a:off x="6007101" y="4321190"/>
            <a:ext cx="1744663" cy="652463"/>
          </a:xfrm>
          <a:custGeom>
            <a:avLst/>
            <a:gdLst>
              <a:gd name="T0" fmla="*/ 2147483647 w 951"/>
              <a:gd name="T1" fmla="*/ 0 h 284"/>
              <a:gd name="T2" fmla="*/ 0 w 951"/>
              <a:gd name="T3" fmla="*/ 2147483647 h 284"/>
              <a:gd name="T4" fmla="*/ 0 60000 65536"/>
              <a:gd name="T5" fmla="*/ 0 60000 65536"/>
              <a:gd name="T6" fmla="*/ 0 w 951"/>
              <a:gd name="T7" fmla="*/ 0 h 284"/>
              <a:gd name="T8" fmla="*/ 951 w 951"/>
              <a:gd name="T9" fmla="*/ 284 h 284"/>
            </a:gdLst>
            <a:ahLst/>
            <a:cxnLst>
              <a:cxn ang="T4">
                <a:pos x="T0" y="T1"/>
              </a:cxn>
              <a:cxn ang="T5">
                <a:pos x="T2" y="T3"/>
              </a:cxn>
            </a:cxnLst>
            <a:rect l="T6" t="T7" r="T8" b="T9"/>
            <a:pathLst>
              <a:path w="951" h="284">
                <a:moveTo>
                  <a:pt x="951" y="0"/>
                </a:moveTo>
                <a:lnTo>
                  <a:pt x="0" y="284"/>
                </a:lnTo>
              </a:path>
            </a:pathLst>
          </a:custGeom>
          <a:noFill/>
          <a:ln w="28575">
            <a:solidFill>
              <a:srgbClr val="FF0000"/>
            </a:solidFill>
            <a:round/>
            <a:headEnd/>
            <a:tailEnd type="triangle" w="med" len="lg"/>
          </a:ln>
        </p:spPr>
        <p:txBody>
          <a:bodyPr/>
          <a:lstStyle/>
          <a:p>
            <a:endParaRPr lang="zh-CN" altLang="en-US">
              <a:ea typeface="宋体" charset="-122"/>
            </a:endParaRPr>
          </a:p>
        </p:txBody>
      </p:sp>
      <p:sp>
        <p:nvSpPr>
          <p:cNvPr id="7" name="Text Box 3"/>
          <p:cNvSpPr txBox="1">
            <a:spLocks noChangeArrowheads="1"/>
          </p:cNvSpPr>
          <p:nvPr/>
        </p:nvSpPr>
        <p:spPr bwMode="auto">
          <a:xfrm>
            <a:off x="1827214" y="1020764"/>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 DOCTYPE html &gt;</a:t>
            </a:r>
          </a:p>
          <a:p>
            <a:pPr>
              <a:lnSpc>
                <a:spcPct val="110000"/>
              </a:lnSpc>
            </a:pPr>
            <a:r>
              <a:rPr lang="en-US" altLang="zh-CN" sz="2400" dirty="0">
                <a:solidFill>
                  <a:srgbClr val="333399"/>
                </a:solidFill>
                <a:ea typeface="黑体" pitchFamily="49" charset="-122"/>
              </a:rPr>
              <a:t>&lt;html&gt;                                          </a:t>
            </a:r>
          </a:p>
          <a:p>
            <a:pPr>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nSpc>
                <a:spcPct val="110000"/>
              </a:lnSpc>
            </a:pPr>
            <a:r>
              <a:rPr lang="en-US" altLang="zh-CN" sz="2400" dirty="0">
                <a:solidFill>
                  <a:srgbClr val="333399"/>
                </a:solidFill>
                <a:ea typeface="黑体" pitchFamily="49" charset="-122"/>
              </a:rPr>
              <a:t>&lt;/head&gt;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800" dirty="0">
                <a:solidFill>
                  <a:srgbClr val="333399"/>
                </a:solidFill>
                <a:ea typeface="黑体" pitchFamily="49" charset="-122"/>
              </a:rPr>
              <a:t>&lt;/html&gt;</a:t>
            </a:r>
          </a:p>
        </p:txBody>
      </p:sp>
    </p:spTree>
    <p:extLst>
      <p:ext uri="{BB962C8B-B14F-4D97-AF65-F5344CB8AC3E}">
        <p14:creationId xmlns:p14="http://schemas.microsoft.com/office/powerpoint/2010/main" val="38700519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Text Box 4"/>
          <p:cNvSpPr txBox="1">
            <a:spLocks noChangeArrowheads="1"/>
          </p:cNvSpPr>
          <p:nvPr/>
        </p:nvSpPr>
        <p:spPr bwMode="auto">
          <a:xfrm>
            <a:off x="8097839" y="5627688"/>
            <a:ext cx="1620957" cy="523220"/>
          </a:xfrm>
          <a:prstGeom prst="rect">
            <a:avLst/>
          </a:prstGeom>
          <a:solidFill>
            <a:srgbClr val="FFFF99"/>
          </a:solidFill>
          <a:ln w="28575">
            <a:solidFill>
              <a:srgbClr val="FF0000"/>
            </a:solidFill>
            <a:miter lim="800000"/>
            <a:headEnd/>
            <a:tailEnd/>
          </a:ln>
        </p:spPr>
        <p:txBody>
          <a:bodyPr wrap="none">
            <a:spAutoFit/>
          </a:bodyPr>
          <a:lstStyle/>
          <a:p>
            <a:pPr algn="l"/>
            <a:r>
              <a:rPr lang="zh-CN" altLang="en-US" sz="2800">
                <a:solidFill>
                  <a:srgbClr val="333399"/>
                </a:solidFill>
                <a:latin typeface="Tahoma" pitchFamily="34" charset="0"/>
                <a:ea typeface="黑体" pitchFamily="49" charset="-122"/>
              </a:rPr>
              <a:t>主体结束</a:t>
            </a:r>
            <a:endParaRPr lang="zh-CN" altLang="en-US" sz="2800">
              <a:solidFill>
                <a:srgbClr val="333399"/>
              </a:solidFill>
              <a:latin typeface="Tahoma" pitchFamily="34" charset="0"/>
              <a:ea typeface="宋体" charset="-122"/>
            </a:endParaRPr>
          </a:p>
        </p:txBody>
      </p:sp>
      <p:sp>
        <p:nvSpPr>
          <p:cNvPr id="5" name="Line 5"/>
          <p:cNvSpPr>
            <a:spLocks noChangeShapeType="1"/>
          </p:cNvSpPr>
          <p:nvPr/>
        </p:nvSpPr>
        <p:spPr bwMode="auto">
          <a:xfrm flipH="1">
            <a:off x="3503613" y="5927725"/>
            <a:ext cx="4494212" cy="25400"/>
          </a:xfrm>
          <a:prstGeom prst="line">
            <a:avLst/>
          </a:prstGeom>
          <a:noFill/>
          <a:ln w="28575">
            <a:solidFill>
              <a:srgbClr val="FF0000"/>
            </a:solidFill>
            <a:round/>
            <a:headEnd/>
            <a:tailEnd type="triangle" w="med" len="lg"/>
          </a:ln>
        </p:spPr>
        <p:txBody>
          <a:bodyPr/>
          <a:lstStyle/>
          <a:p>
            <a:endParaRPr lang="zh-CN" altLang="en-US"/>
          </a:p>
        </p:txBody>
      </p:sp>
      <p:sp>
        <p:nvSpPr>
          <p:cNvPr id="6" name="Text Box 3"/>
          <p:cNvSpPr txBox="1">
            <a:spLocks noChangeArrowheads="1"/>
          </p:cNvSpPr>
          <p:nvPr/>
        </p:nvSpPr>
        <p:spPr bwMode="auto">
          <a:xfrm>
            <a:off x="1827214" y="1020764"/>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a:t>
            </a:r>
            <a:r>
              <a:rPr lang="en-US" sz="2400" dirty="0"/>
              <a:t> </a:t>
            </a:r>
            <a:r>
              <a:rPr lang="en-US" altLang="zh-CN" sz="2400" dirty="0">
                <a:solidFill>
                  <a:srgbClr val="333399"/>
                </a:solidFill>
                <a:ea typeface="黑体" pitchFamily="49" charset="-122"/>
              </a:rPr>
              <a:t>DOCTYPE html &gt;</a:t>
            </a:r>
          </a:p>
          <a:p>
            <a:pPr>
              <a:lnSpc>
                <a:spcPct val="110000"/>
              </a:lnSpc>
            </a:pPr>
            <a:r>
              <a:rPr lang="en-US" altLang="zh-CN" sz="2400" dirty="0">
                <a:solidFill>
                  <a:srgbClr val="333399"/>
                </a:solidFill>
                <a:ea typeface="黑体" pitchFamily="49" charset="-122"/>
              </a:rPr>
              <a:t>&lt;html&gt;                                          </a:t>
            </a:r>
          </a:p>
          <a:p>
            <a:pPr>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nSpc>
                <a:spcPct val="110000"/>
              </a:lnSpc>
            </a:pPr>
            <a:r>
              <a:rPr lang="en-US" altLang="zh-CN" sz="2400" dirty="0">
                <a:solidFill>
                  <a:srgbClr val="333399"/>
                </a:solidFill>
                <a:ea typeface="黑体" pitchFamily="49" charset="-122"/>
              </a:rPr>
              <a:t>&lt;/head&gt;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800" dirty="0">
                <a:solidFill>
                  <a:srgbClr val="333399"/>
                </a:solidFill>
                <a:ea typeface="黑体" pitchFamily="49" charset="-122"/>
              </a:rPr>
              <a:t>&lt;/html&gt;</a:t>
            </a:r>
          </a:p>
        </p:txBody>
      </p:sp>
    </p:spTree>
    <p:extLst>
      <p:ext uri="{BB962C8B-B14F-4D97-AF65-F5344CB8AC3E}">
        <p14:creationId xmlns:p14="http://schemas.microsoft.com/office/powerpoint/2010/main" val="11662558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Text Box 4"/>
          <p:cNvSpPr txBox="1">
            <a:spLocks noChangeArrowheads="1"/>
          </p:cNvSpPr>
          <p:nvPr/>
        </p:nvSpPr>
        <p:spPr bwMode="auto">
          <a:xfrm>
            <a:off x="7302500" y="6048375"/>
            <a:ext cx="2640466" cy="523220"/>
          </a:xfrm>
          <a:prstGeom prst="rect">
            <a:avLst/>
          </a:prstGeom>
          <a:solidFill>
            <a:srgbClr val="FFFF99"/>
          </a:solidFill>
          <a:ln w="28575">
            <a:solidFill>
              <a:srgbClr val="FF0000"/>
            </a:solidFill>
            <a:miter lim="800000"/>
            <a:headEnd/>
            <a:tailEnd/>
          </a:ln>
        </p:spPr>
        <p:txBody>
          <a:bodyPr wrap="none">
            <a:spAutoFit/>
          </a:bodyPr>
          <a:lstStyle/>
          <a:p>
            <a:pPr algn="l"/>
            <a:r>
              <a:rPr lang="en-US" altLang="zh-CN" sz="2800">
                <a:solidFill>
                  <a:srgbClr val="333399"/>
                </a:solidFill>
                <a:latin typeface="Tahoma" pitchFamily="34" charset="0"/>
                <a:ea typeface="黑体" pitchFamily="49" charset="-122"/>
              </a:rPr>
              <a:t>HTML </a:t>
            </a:r>
            <a:r>
              <a:rPr lang="zh-CN" altLang="en-US" sz="2800">
                <a:solidFill>
                  <a:srgbClr val="333399"/>
                </a:solidFill>
                <a:latin typeface="Tahoma" pitchFamily="34" charset="0"/>
                <a:ea typeface="黑体" pitchFamily="49" charset="-122"/>
              </a:rPr>
              <a:t>文档结束</a:t>
            </a:r>
            <a:endParaRPr lang="zh-CN" altLang="en-US" sz="2800">
              <a:solidFill>
                <a:srgbClr val="333399"/>
              </a:solidFill>
              <a:latin typeface="Tahoma" pitchFamily="34" charset="0"/>
              <a:ea typeface="宋体" charset="-122"/>
            </a:endParaRPr>
          </a:p>
        </p:txBody>
      </p:sp>
      <p:sp>
        <p:nvSpPr>
          <p:cNvPr id="5" name="Line 5"/>
          <p:cNvSpPr>
            <a:spLocks noChangeShapeType="1"/>
          </p:cNvSpPr>
          <p:nvPr/>
        </p:nvSpPr>
        <p:spPr bwMode="auto">
          <a:xfrm flipH="1">
            <a:off x="3465514" y="6275388"/>
            <a:ext cx="3870325" cy="11112"/>
          </a:xfrm>
          <a:prstGeom prst="line">
            <a:avLst/>
          </a:prstGeom>
          <a:noFill/>
          <a:ln w="28575">
            <a:solidFill>
              <a:srgbClr val="FF0000"/>
            </a:solidFill>
            <a:round/>
            <a:headEnd/>
            <a:tailEnd type="triangle" w="med" len="lg"/>
          </a:ln>
        </p:spPr>
        <p:txBody>
          <a:bodyPr/>
          <a:lstStyle/>
          <a:p>
            <a:endParaRPr lang="zh-CN" altLang="en-US"/>
          </a:p>
        </p:txBody>
      </p:sp>
      <p:sp>
        <p:nvSpPr>
          <p:cNvPr id="6" name="Text Box 3"/>
          <p:cNvSpPr txBox="1">
            <a:spLocks noChangeArrowheads="1"/>
          </p:cNvSpPr>
          <p:nvPr/>
        </p:nvSpPr>
        <p:spPr bwMode="auto">
          <a:xfrm>
            <a:off x="1827214" y="1020764"/>
            <a:ext cx="8626505" cy="5712333"/>
          </a:xfrm>
          <a:prstGeom prst="rect">
            <a:avLst/>
          </a:prstGeom>
          <a:noFill/>
          <a:ln w="9525">
            <a:noFill/>
            <a:miter lim="800000"/>
            <a:headEnd/>
            <a:tailEnd/>
          </a:ln>
        </p:spPr>
        <p:txBody>
          <a:bodyPr wrap="square">
            <a:spAutoFit/>
          </a:bodyPr>
          <a:lstStyle/>
          <a:p>
            <a:pPr>
              <a:lnSpc>
                <a:spcPct val="110000"/>
              </a:lnSpc>
            </a:pPr>
            <a:r>
              <a:rPr lang="en-US" altLang="zh-CN" sz="2400" dirty="0">
                <a:solidFill>
                  <a:srgbClr val="333399"/>
                </a:solidFill>
                <a:ea typeface="黑体" pitchFamily="49" charset="-122"/>
              </a:rPr>
              <a:t>&lt;! DOCTYPE html &gt;</a:t>
            </a:r>
          </a:p>
          <a:p>
            <a:pPr>
              <a:lnSpc>
                <a:spcPct val="110000"/>
              </a:lnSpc>
            </a:pPr>
            <a:r>
              <a:rPr lang="en-US" altLang="zh-CN" sz="2400" dirty="0">
                <a:solidFill>
                  <a:srgbClr val="333399"/>
                </a:solidFill>
                <a:ea typeface="黑体" pitchFamily="49" charset="-122"/>
              </a:rPr>
              <a:t>&lt;html&gt;                                          </a:t>
            </a:r>
          </a:p>
          <a:p>
            <a:pPr>
              <a:lnSpc>
                <a:spcPct val="110000"/>
              </a:lnSpc>
            </a:pPr>
            <a:r>
              <a:rPr lang="en-US" altLang="zh-CN" sz="2400" dirty="0">
                <a:solidFill>
                  <a:srgbClr val="333399"/>
                </a:solidFill>
                <a:ea typeface="黑体" pitchFamily="49" charset="-122"/>
              </a:rPr>
              <a:t>&lt;head&gt;  </a:t>
            </a:r>
          </a:p>
          <a:p>
            <a:pPr>
              <a:lnSpc>
                <a:spcPct val="110000"/>
              </a:lnSpc>
            </a:pPr>
            <a:r>
              <a:rPr lang="zh-CN" altLang="en-US" sz="2400" dirty="0">
                <a:solidFill>
                  <a:srgbClr val="333399"/>
                </a:solidFill>
                <a:ea typeface="黑体" pitchFamily="49" charset="-122"/>
              </a:rPr>
              <a:t>      </a:t>
            </a:r>
            <a:r>
              <a:rPr lang="en-US" altLang="zh-CN" sz="2400" dirty="0">
                <a:solidFill>
                  <a:srgbClr val="333399"/>
                </a:solidFill>
                <a:ea typeface="黑体" pitchFamily="49" charset="-122"/>
              </a:rPr>
              <a:t>&lt;meta </a:t>
            </a:r>
            <a:r>
              <a:rPr lang="en-US" altLang="zh-CN" sz="2400" dirty="0" err="1">
                <a:solidFill>
                  <a:srgbClr val="333399"/>
                </a:solidFill>
                <a:ea typeface="黑体" pitchFamily="49" charset="-122"/>
              </a:rPr>
              <a:t>charset</a:t>
            </a:r>
            <a:r>
              <a:rPr lang="en-US" altLang="zh-CN" sz="2400" dirty="0">
                <a:solidFill>
                  <a:srgbClr val="333399"/>
                </a:solidFill>
                <a:ea typeface="黑体" pitchFamily="49" charset="-122"/>
              </a:rPr>
              <a:t>=“utf-8"&gt;                                       </a:t>
            </a:r>
            <a:br>
              <a:rPr lang="en-US" altLang="zh-CN" sz="2400" dirty="0">
                <a:solidFill>
                  <a:srgbClr val="333399"/>
                </a:solidFill>
                <a:ea typeface="黑体" pitchFamily="49" charset="-122"/>
              </a:rPr>
            </a:br>
            <a:r>
              <a:rPr lang="en-US" altLang="zh-CN" sz="2400" dirty="0">
                <a:solidFill>
                  <a:srgbClr val="333399"/>
                </a:solidFill>
                <a:ea typeface="黑体" pitchFamily="49" charset="-122"/>
              </a:rPr>
              <a:t>      &lt;title&gt;</a:t>
            </a:r>
            <a:r>
              <a:rPr lang="zh-CN" altLang="en-US" sz="2400" dirty="0">
                <a:solidFill>
                  <a:srgbClr val="333399"/>
                </a:solidFill>
                <a:ea typeface="黑体" pitchFamily="49" charset="-122"/>
              </a:rPr>
              <a:t>我的主页</a:t>
            </a:r>
            <a:r>
              <a:rPr lang="en-US" altLang="zh-CN" sz="2400" dirty="0">
                <a:solidFill>
                  <a:srgbClr val="333399"/>
                </a:solidFill>
                <a:ea typeface="黑体" pitchFamily="49" charset="-122"/>
              </a:rPr>
              <a:t>&lt;/title&gt;</a:t>
            </a:r>
          </a:p>
          <a:p>
            <a:pPr>
              <a:lnSpc>
                <a:spcPct val="110000"/>
              </a:lnSpc>
            </a:pPr>
            <a:r>
              <a:rPr lang="en-US" altLang="zh-CN" sz="2400" dirty="0">
                <a:solidFill>
                  <a:srgbClr val="333399"/>
                </a:solidFill>
                <a:ea typeface="黑体" pitchFamily="49" charset="-122"/>
              </a:rPr>
              <a:t>&lt;/head&gt;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400" dirty="0">
                <a:solidFill>
                  <a:srgbClr val="333399"/>
                </a:solidFill>
                <a:ea typeface="黑体" pitchFamily="49" charset="-122"/>
              </a:rPr>
              <a:t>      &lt;h1&gt;</a:t>
            </a:r>
            <a:r>
              <a:rPr lang="zh-CN" altLang="en-US" sz="2400" dirty="0">
                <a:solidFill>
                  <a:srgbClr val="333399"/>
                </a:solidFill>
                <a:ea typeface="黑体" pitchFamily="49" charset="-122"/>
              </a:rPr>
              <a:t>我的网络编程示例网页</a:t>
            </a:r>
            <a:r>
              <a:rPr lang="en-US" altLang="zh-CN" sz="2400" dirty="0">
                <a:solidFill>
                  <a:srgbClr val="333399"/>
                </a:solidFill>
                <a:ea typeface="黑体" pitchFamily="49" charset="-122"/>
              </a:rPr>
              <a:t>&lt;/h1&gt;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我的学号：******</a:t>
            </a:r>
            <a:r>
              <a:rPr lang="en-US" altLang="zh-CN" sz="2400" dirty="0">
                <a:solidFill>
                  <a:srgbClr val="333399"/>
                </a:solidFill>
                <a:ea typeface="黑体" pitchFamily="49" charset="-122"/>
              </a:rPr>
              <a:t>&lt;/p&gt;</a:t>
            </a:r>
          </a:p>
          <a:p>
            <a:pPr>
              <a:lnSpc>
                <a:spcPct val="110000"/>
              </a:lnSpc>
            </a:pPr>
            <a:r>
              <a:rPr lang="en-US" altLang="zh-CN" sz="2400" dirty="0">
                <a:solidFill>
                  <a:srgbClr val="333399"/>
                </a:solidFill>
                <a:ea typeface="黑体" pitchFamily="49" charset="-122"/>
              </a:rPr>
              <a:t>      &lt;p&gt;</a:t>
            </a:r>
            <a:r>
              <a:rPr lang="zh-CN" altLang="en-US" sz="2400" dirty="0">
                <a:solidFill>
                  <a:srgbClr val="333399"/>
                </a:solidFill>
                <a:ea typeface="黑体" pitchFamily="49" charset="-122"/>
              </a:rPr>
              <a:t>我的姓名：******</a:t>
            </a:r>
            <a:r>
              <a:rPr lang="en-US" altLang="zh-CN" sz="2400" dirty="0">
                <a:solidFill>
                  <a:srgbClr val="333399"/>
                </a:solidFill>
                <a:ea typeface="黑体" pitchFamily="49" charset="-122"/>
              </a:rPr>
              <a: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="second.html"&gt;</a:t>
            </a:r>
            <a:r>
              <a:rPr lang="zh-CN" altLang="en-US" sz="2000" dirty="0">
                <a:solidFill>
                  <a:srgbClr val="333399"/>
                </a:solidFill>
                <a:ea typeface="黑体" pitchFamily="49" charset="-122"/>
              </a:rPr>
              <a:t>我的第二个页面</a:t>
            </a:r>
            <a:r>
              <a:rPr lang="en-US" altLang="zh-CN" sz="2000" dirty="0">
                <a:solidFill>
                  <a:srgbClr val="333399"/>
                </a:solidFill>
                <a:ea typeface="黑体" pitchFamily="49" charset="-122"/>
              </a:rPr>
              <a:t>&lt;/a&gt;&lt;/p&gt;</a:t>
            </a:r>
          </a:p>
          <a:p>
            <a:pPr>
              <a:lnSpc>
                <a:spcPct val="110000"/>
              </a:lnSpc>
            </a:pPr>
            <a:r>
              <a:rPr lang="en-US" altLang="zh-CN" sz="2000" dirty="0">
                <a:solidFill>
                  <a:srgbClr val="333399"/>
                </a:solidFill>
                <a:ea typeface="黑体" pitchFamily="49" charset="-122"/>
              </a:rPr>
              <a:t>       &lt;p&gt;&lt;a </a:t>
            </a:r>
            <a:r>
              <a:rPr lang="en-US" altLang="zh-CN" sz="2000" dirty="0" err="1">
                <a:solidFill>
                  <a:srgbClr val="333399"/>
                </a:solidFill>
                <a:ea typeface="黑体" pitchFamily="49" charset="-122"/>
              </a:rPr>
              <a:t>href</a:t>
            </a:r>
            <a:r>
              <a:rPr lang="en-US" altLang="zh-CN" sz="2000" dirty="0">
                <a:solidFill>
                  <a:srgbClr val="333399"/>
                </a:solidFill>
                <a:ea typeface="黑体" pitchFamily="49" charset="-122"/>
              </a:rPr>
              <a:t>="http://**.**.**.**"&gt;</a:t>
            </a:r>
            <a:r>
              <a:rPr lang="zh-CN" altLang="en-US" sz="2000" dirty="0">
                <a:solidFill>
                  <a:srgbClr val="333399"/>
                </a:solidFill>
                <a:ea typeface="黑体" pitchFamily="49" charset="-122"/>
              </a:rPr>
              <a:t>我同学***的主页</a:t>
            </a:r>
            <a:r>
              <a:rPr lang="en-US" altLang="zh-CN" sz="2000" dirty="0">
                <a:solidFill>
                  <a:srgbClr val="333399"/>
                </a:solidFill>
                <a:ea typeface="黑体" pitchFamily="49" charset="-122"/>
              </a:rPr>
              <a:t>&lt;/a&gt;&lt;/p&gt;</a:t>
            </a:r>
          </a:p>
          <a:p>
            <a:pPr>
              <a:lnSpc>
                <a:spcPct val="110000"/>
              </a:lnSpc>
            </a:pPr>
            <a:r>
              <a:rPr lang="en-US" altLang="zh-CN" sz="2400" dirty="0">
                <a:solidFill>
                  <a:srgbClr val="333399"/>
                </a:solidFill>
                <a:ea typeface="黑体" pitchFamily="49" charset="-122"/>
              </a:rPr>
              <a:t>&lt;/body&gt;</a:t>
            </a:r>
          </a:p>
          <a:p>
            <a:pPr>
              <a:lnSpc>
                <a:spcPct val="110000"/>
              </a:lnSpc>
            </a:pPr>
            <a:r>
              <a:rPr lang="en-US" altLang="zh-CN" sz="2800" dirty="0">
                <a:solidFill>
                  <a:srgbClr val="333399"/>
                </a:solidFill>
                <a:ea typeface="黑体" pitchFamily="49" charset="-122"/>
              </a:rPr>
              <a:t>&lt;/html&gt;</a:t>
            </a:r>
          </a:p>
        </p:txBody>
      </p:sp>
    </p:spTree>
    <p:extLst>
      <p:ext uri="{BB962C8B-B14F-4D97-AF65-F5344CB8AC3E}">
        <p14:creationId xmlns:p14="http://schemas.microsoft.com/office/powerpoint/2010/main" val="318908986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3"/>
          <p:cNvSpPr txBox="1">
            <a:spLocks noChangeArrowheads="1"/>
          </p:cNvSpPr>
          <p:nvPr/>
        </p:nvSpPr>
        <p:spPr>
          <a:xfrm>
            <a:off x="328862" y="1350028"/>
            <a:ext cx="10916653" cy="5214974"/>
          </a:xfrm>
          <a:prstGeom prst="rect">
            <a:avLst/>
          </a:prstGeom>
        </p:spPr>
        <p:txBody>
          <a:bodyPr>
            <a:normAutofit fontScale="92500" lnSpcReduction="20000"/>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hangingPunct="1">
              <a:lnSpc>
                <a:spcPct val="160000"/>
              </a:lnSpc>
            </a:pPr>
            <a:r>
              <a:rPr lang="en-US" altLang="zh-CN" sz="2600" dirty="0">
                <a:ea typeface="宋体" charset="-122"/>
              </a:rPr>
              <a:t>Web</a:t>
            </a:r>
            <a:r>
              <a:rPr lang="zh-CN" altLang="en-US" sz="2600" dirty="0">
                <a:ea typeface="宋体" charset="-122"/>
              </a:rPr>
              <a:t>浏览器核心功能</a:t>
            </a:r>
            <a:endParaRPr lang="en-US" altLang="zh-CN" sz="2600" dirty="0">
              <a:ea typeface="宋体" charset="-122"/>
            </a:endParaRPr>
          </a:p>
          <a:p>
            <a:pPr lvl="2" eaLnBrk="1" hangingPunct="1">
              <a:lnSpc>
                <a:spcPct val="160000"/>
              </a:lnSpc>
            </a:pPr>
            <a:r>
              <a:rPr lang="zh-CN" altLang="en-US" sz="2200" dirty="0">
                <a:solidFill>
                  <a:srgbClr val="FF0000"/>
                </a:solidFill>
                <a:ea typeface="宋体" charset="-122"/>
              </a:rPr>
              <a:t>渲染引擎</a:t>
            </a:r>
            <a:r>
              <a:rPr lang="en-US" altLang="zh-CN" sz="2200" dirty="0">
                <a:ea typeface="宋体" charset="-122"/>
              </a:rPr>
              <a:t>(layout engineer</a:t>
            </a:r>
            <a:r>
              <a:rPr lang="zh-CN" altLang="en-US" sz="2200" dirty="0">
                <a:ea typeface="宋体" charset="-122"/>
              </a:rPr>
              <a:t>或者</a:t>
            </a:r>
            <a:r>
              <a:rPr lang="en-US" altLang="zh-CN" sz="2200" dirty="0">
                <a:ea typeface="宋体" charset="-122"/>
              </a:rPr>
              <a:t>Rendering Engine)</a:t>
            </a:r>
            <a:r>
              <a:rPr lang="zh-CN" altLang="en-US" sz="2200" dirty="0">
                <a:ea typeface="宋体" charset="-122"/>
              </a:rPr>
              <a:t>，对语法进行解析，并渲染网页</a:t>
            </a:r>
            <a:endParaRPr lang="en-US" altLang="zh-CN" sz="2200" dirty="0">
              <a:ea typeface="宋体" charset="-122"/>
            </a:endParaRPr>
          </a:p>
          <a:p>
            <a:pPr lvl="2" eaLnBrk="1" hangingPunct="1">
              <a:lnSpc>
                <a:spcPct val="160000"/>
              </a:lnSpc>
            </a:pPr>
            <a:r>
              <a:rPr lang="en-US" altLang="zh-CN" sz="2200" dirty="0">
                <a:solidFill>
                  <a:srgbClr val="FF0000"/>
                </a:solidFill>
                <a:ea typeface="宋体" charset="-122"/>
              </a:rPr>
              <a:t>JS</a:t>
            </a:r>
            <a:r>
              <a:rPr lang="zh-CN" altLang="en-US" sz="2200" dirty="0">
                <a:solidFill>
                  <a:srgbClr val="FF0000"/>
                </a:solidFill>
                <a:ea typeface="宋体" charset="-122"/>
              </a:rPr>
              <a:t>引擎</a:t>
            </a:r>
            <a:r>
              <a:rPr lang="zh-CN" altLang="en-US" sz="2200" dirty="0">
                <a:ea typeface="宋体" charset="-122"/>
              </a:rPr>
              <a:t>，</a:t>
            </a:r>
            <a:r>
              <a:rPr lang="zh-CN" altLang="en-US" sz="2200" dirty="0"/>
              <a:t>对</a:t>
            </a:r>
            <a:r>
              <a:rPr lang="en-US" altLang="zh-CN" sz="2200" dirty="0"/>
              <a:t>JavaScript</a:t>
            </a:r>
            <a:r>
              <a:rPr lang="zh-CN" altLang="en-US" sz="2200" dirty="0"/>
              <a:t>进行解释、编译和执行</a:t>
            </a:r>
            <a:endParaRPr lang="en-US" altLang="zh-CN" sz="2200" dirty="0">
              <a:ea typeface="宋体" charset="-122"/>
            </a:endParaRPr>
          </a:p>
          <a:p>
            <a:pPr lvl="1" eaLnBrk="1" hangingPunct="1">
              <a:lnSpc>
                <a:spcPct val="160000"/>
              </a:lnSpc>
            </a:pPr>
            <a:r>
              <a:rPr lang="en-US" altLang="zh-CN" sz="2600" dirty="0">
                <a:ea typeface="宋体" charset="-122"/>
              </a:rPr>
              <a:t>Web</a:t>
            </a:r>
            <a:r>
              <a:rPr lang="zh-CN" altLang="en-US" sz="2600" dirty="0">
                <a:ea typeface="宋体" charset="-122"/>
              </a:rPr>
              <a:t>浏览器产品</a:t>
            </a:r>
          </a:p>
          <a:p>
            <a:pPr lvl="2" eaLnBrk="1" hangingPunct="1">
              <a:lnSpc>
                <a:spcPct val="160000"/>
              </a:lnSpc>
            </a:pPr>
            <a:r>
              <a:rPr lang="en-US" sz="2200" dirty="0"/>
              <a:t>Microsoft Edge /IE</a:t>
            </a:r>
            <a:r>
              <a:rPr lang="en-US" altLang="zh-CN" sz="2200" dirty="0">
                <a:ea typeface="宋体" charset="-122"/>
              </a:rPr>
              <a:t> </a:t>
            </a:r>
            <a:r>
              <a:rPr lang="zh-CN" altLang="en-US" sz="2200" dirty="0">
                <a:ea typeface="宋体" charset="-122"/>
              </a:rPr>
              <a:t>（微软）</a:t>
            </a:r>
          </a:p>
          <a:p>
            <a:pPr lvl="2" eaLnBrk="1" hangingPunct="1">
              <a:lnSpc>
                <a:spcPct val="160000"/>
              </a:lnSpc>
            </a:pPr>
            <a:r>
              <a:rPr lang="en-US" altLang="zh-CN" sz="2200" dirty="0">
                <a:ea typeface="宋体" charset="-122"/>
              </a:rPr>
              <a:t>Firefox (Mozilla)</a:t>
            </a:r>
          </a:p>
          <a:p>
            <a:pPr lvl="2" eaLnBrk="1" hangingPunct="1">
              <a:lnSpc>
                <a:spcPct val="160000"/>
              </a:lnSpc>
            </a:pPr>
            <a:r>
              <a:rPr lang="en-US" altLang="zh-CN" sz="2200" dirty="0">
                <a:ea typeface="宋体" charset="-122"/>
              </a:rPr>
              <a:t>Safari (Apple)</a:t>
            </a:r>
          </a:p>
          <a:p>
            <a:pPr lvl="2" eaLnBrk="1" hangingPunct="1">
              <a:lnSpc>
                <a:spcPct val="160000"/>
              </a:lnSpc>
            </a:pPr>
            <a:r>
              <a:rPr lang="en-US" altLang="zh-CN" sz="2200" dirty="0">
                <a:ea typeface="宋体" charset="-122"/>
              </a:rPr>
              <a:t>Chrome (</a:t>
            </a:r>
            <a:r>
              <a:rPr lang="en-US" altLang="zh-CN" sz="2200" dirty="0" err="1">
                <a:ea typeface="宋体" charset="-122"/>
              </a:rPr>
              <a:t>Geogle</a:t>
            </a:r>
            <a:r>
              <a:rPr lang="en-US" altLang="zh-CN" sz="2200" dirty="0">
                <a:ea typeface="宋体" charset="-122"/>
              </a:rPr>
              <a:t>)</a:t>
            </a:r>
          </a:p>
          <a:p>
            <a:pPr lvl="2" eaLnBrk="1" hangingPunct="1">
              <a:lnSpc>
                <a:spcPct val="160000"/>
              </a:lnSpc>
            </a:pPr>
            <a:r>
              <a:rPr lang="en-US" altLang="zh-CN" sz="2200" dirty="0">
                <a:ea typeface="宋体" charset="-122"/>
              </a:rPr>
              <a:t>Opera (Opera)</a:t>
            </a:r>
          </a:p>
          <a:p>
            <a:pPr lvl="2" eaLnBrk="1" hangingPunct="1">
              <a:lnSpc>
                <a:spcPct val="160000"/>
              </a:lnSpc>
            </a:pPr>
            <a:r>
              <a:rPr lang="en-US" altLang="zh-CN" sz="2200" dirty="0">
                <a:ea typeface="宋体" charset="-122"/>
              </a:rPr>
              <a:t>QQ</a:t>
            </a:r>
            <a:r>
              <a:rPr lang="zh-CN" altLang="en-US" sz="2200" dirty="0">
                <a:ea typeface="宋体" charset="-122"/>
              </a:rPr>
              <a:t>浏览器、</a:t>
            </a:r>
            <a:r>
              <a:rPr lang="en-US" altLang="zh-CN" sz="2200" dirty="0">
                <a:ea typeface="宋体" charset="-122"/>
              </a:rPr>
              <a:t>360</a:t>
            </a:r>
            <a:r>
              <a:rPr lang="zh-CN" altLang="en-US" sz="2200" dirty="0">
                <a:ea typeface="宋体" charset="-122"/>
              </a:rPr>
              <a:t>浏览器、</a:t>
            </a:r>
            <a:r>
              <a:rPr lang="en-US" altLang="zh-CN" sz="2200" dirty="0">
                <a:ea typeface="宋体" charset="-122"/>
              </a:rPr>
              <a:t>UC</a:t>
            </a:r>
            <a:r>
              <a:rPr lang="zh-CN" altLang="en-US" sz="2200" dirty="0">
                <a:ea typeface="宋体" charset="-122"/>
              </a:rPr>
              <a:t>浏览器</a:t>
            </a:r>
            <a:r>
              <a:rPr lang="en-US" altLang="zh-CN" sz="2200" dirty="0">
                <a:ea typeface="宋体" charset="-122"/>
              </a:rPr>
              <a:t>……</a:t>
            </a:r>
          </a:p>
          <a:p>
            <a:pPr lvl="2" eaLnBrk="1" hangingPunct="1">
              <a:lnSpc>
                <a:spcPct val="160000"/>
              </a:lnSpc>
            </a:pPr>
            <a:endParaRPr lang="en-US" dirty="0"/>
          </a:p>
          <a:p>
            <a:pPr lvl="2" eaLnBrk="1" hangingPunct="1">
              <a:lnSpc>
                <a:spcPct val="160000"/>
              </a:lnSpc>
            </a:pPr>
            <a:endParaRPr lang="en-US" dirty="0"/>
          </a:p>
          <a:p>
            <a:pPr lvl="2" eaLnBrk="1" hangingPunct="1">
              <a:lnSpc>
                <a:spcPct val="160000"/>
              </a:lnSpc>
            </a:pPr>
            <a:endParaRPr lang="zh-CN" altLang="en-US" dirty="0">
              <a:ea typeface="宋体" charset="-122"/>
            </a:endParaRPr>
          </a:p>
        </p:txBody>
      </p:sp>
      <p:pic>
        <p:nvPicPr>
          <p:cNvPr id="5" name="Picture 2" descr="http://a.hiphotos.baidu.com/baike/c0%3Dbaike116%2C5%2C5%2C116%2C38/sign=04db777792eef01f591910978197f240/b03533fa828ba61e1887063c4734970a304e59bc.jpg"/>
          <p:cNvPicPr>
            <a:picLocks noChangeAspect="1" noChangeArrowheads="1"/>
          </p:cNvPicPr>
          <p:nvPr/>
        </p:nvPicPr>
        <p:blipFill>
          <a:blip r:embed="rId3" cstate="print"/>
          <a:srcRect/>
          <a:stretch>
            <a:fillRect/>
          </a:stretch>
        </p:blipFill>
        <p:spPr bwMode="auto">
          <a:xfrm>
            <a:off x="3847579" y="4197350"/>
            <a:ext cx="2500330" cy="1522879"/>
          </a:xfrm>
          <a:prstGeom prst="rect">
            <a:avLst/>
          </a:prstGeom>
          <a:noFill/>
        </p:spPr>
      </p:pic>
      <p:pic>
        <p:nvPicPr>
          <p:cNvPr id="2" name="图片 1">
            <a:extLst>
              <a:ext uri="{FF2B5EF4-FFF2-40B4-BE49-F238E27FC236}">
                <a16:creationId xmlns:a16="http://schemas.microsoft.com/office/drawing/2014/main" id="{EF74886B-C7F5-344A-8667-EA4299FB6904}"/>
              </a:ext>
            </a:extLst>
          </p:cNvPr>
          <p:cNvPicPr>
            <a:picLocks noChangeAspect="1"/>
          </p:cNvPicPr>
          <p:nvPr/>
        </p:nvPicPr>
        <p:blipFill>
          <a:blip r:embed="rId4"/>
          <a:stretch>
            <a:fillRect/>
          </a:stretch>
        </p:blipFill>
        <p:spPr>
          <a:xfrm>
            <a:off x="6840289" y="2411289"/>
            <a:ext cx="5022849" cy="4274346"/>
          </a:xfrm>
          <a:prstGeom prst="rect">
            <a:avLst/>
          </a:prstGeom>
        </p:spPr>
      </p:pic>
    </p:spTree>
    <p:extLst>
      <p:ext uri="{BB962C8B-B14F-4D97-AF65-F5344CB8AC3E}">
        <p14:creationId xmlns:p14="http://schemas.microsoft.com/office/powerpoint/2010/main" val="269286135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3"/>
          <p:cNvSpPr txBox="1">
            <a:spLocks noChangeArrowheads="1"/>
          </p:cNvSpPr>
          <p:nvPr/>
        </p:nvSpPr>
        <p:spPr>
          <a:xfrm>
            <a:off x="425116" y="1366070"/>
            <a:ext cx="6390552" cy="5214974"/>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hangingPunct="1">
              <a:lnSpc>
                <a:spcPct val="160000"/>
              </a:lnSpc>
            </a:pPr>
            <a:r>
              <a:rPr lang="en-US" altLang="zh-CN" dirty="0">
                <a:ea typeface="宋体" charset="-122"/>
              </a:rPr>
              <a:t>Web</a:t>
            </a:r>
            <a:r>
              <a:rPr lang="zh-CN" altLang="en-US" dirty="0">
                <a:ea typeface="宋体" charset="-122"/>
              </a:rPr>
              <a:t>浏览器内核</a:t>
            </a:r>
            <a:r>
              <a:rPr lang="en-US" altLang="zh-CN" dirty="0">
                <a:ea typeface="宋体" charset="-122"/>
              </a:rPr>
              <a:t>/</a:t>
            </a:r>
            <a:r>
              <a:rPr lang="zh-CN" altLang="en-US" dirty="0">
                <a:ea typeface="宋体" charset="-122"/>
              </a:rPr>
              <a:t>引擎</a:t>
            </a:r>
            <a:endParaRPr lang="en-US" altLang="zh-CN" dirty="0">
              <a:ea typeface="宋体" charset="-122"/>
            </a:endParaRPr>
          </a:p>
          <a:p>
            <a:pPr lvl="2" eaLnBrk="1" hangingPunct="1">
              <a:lnSpc>
                <a:spcPct val="150000"/>
              </a:lnSpc>
            </a:pPr>
            <a:r>
              <a:rPr lang="en-US" dirty="0"/>
              <a:t>Trident </a:t>
            </a:r>
            <a:r>
              <a:rPr lang="zh-CN" altLang="en-US" dirty="0"/>
              <a:t>也叫</a:t>
            </a:r>
            <a:r>
              <a:rPr lang="en-US" altLang="zh-CN" dirty="0"/>
              <a:t>IE</a:t>
            </a:r>
            <a:r>
              <a:rPr lang="zh-CN" altLang="en-US" dirty="0"/>
              <a:t>内核，使用该内核的浏览器包括</a:t>
            </a:r>
            <a:r>
              <a:rPr lang="en-US" altLang="zh-CN" dirty="0"/>
              <a:t>IE</a:t>
            </a:r>
            <a:r>
              <a:rPr lang="zh-CN" altLang="en-US" dirty="0"/>
              <a:t>以及众多国产浏览器</a:t>
            </a:r>
            <a:endParaRPr lang="en-US" altLang="zh-CN" dirty="0"/>
          </a:p>
          <a:p>
            <a:pPr lvl="2" eaLnBrk="1" hangingPunct="1">
              <a:lnSpc>
                <a:spcPct val="150000"/>
              </a:lnSpc>
            </a:pPr>
            <a:r>
              <a:rPr lang="en-US" dirty="0"/>
              <a:t>Gecko </a:t>
            </a:r>
            <a:r>
              <a:rPr lang="zh-CN" altLang="en-US" dirty="0"/>
              <a:t>也叫</a:t>
            </a:r>
            <a:r>
              <a:rPr lang="en-US" altLang="zh-CN" dirty="0"/>
              <a:t>Firefox</a:t>
            </a:r>
            <a:r>
              <a:rPr lang="zh-CN" altLang="en-US" dirty="0"/>
              <a:t>内核，使用该内核的浏览器是</a:t>
            </a:r>
            <a:r>
              <a:rPr lang="en-US" altLang="zh-CN" dirty="0"/>
              <a:t>Firefox</a:t>
            </a:r>
          </a:p>
          <a:p>
            <a:pPr lvl="2" eaLnBrk="1" hangingPunct="1">
              <a:lnSpc>
                <a:spcPct val="150000"/>
              </a:lnSpc>
            </a:pPr>
            <a:r>
              <a:rPr lang="en-US" dirty="0" err="1"/>
              <a:t>Webkit</a:t>
            </a:r>
            <a:r>
              <a:rPr lang="en-US" dirty="0"/>
              <a:t> </a:t>
            </a:r>
            <a:r>
              <a:rPr lang="zh-CN" altLang="en-US" dirty="0"/>
              <a:t>使用该内核的浏览器有</a:t>
            </a:r>
            <a:r>
              <a:rPr lang="en-US" dirty="0"/>
              <a:t>Safari</a:t>
            </a:r>
            <a:r>
              <a:rPr lang="zh-CN" altLang="en-US" dirty="0"/>
              <a:t>、</a:t>
            </a:r>
            <a:r>
              <a:rPr lang="en-US" altLang="zh-CN" dirty="0"/>
              <a:t>360</a:t>
            </a:r>
            <a:r>
              <a:rPr lang="zh-CN" altLang="en-US" dirty="0"/>
              <a:t>、搜狗、</a:t>
            </a:r>
            <a:r>
              <a:rPr lang="en-US" dirty="0"/>
              <a:t>Chrome </a:t>
            </a:r>
            <a:r>
              <a:rPr lang="zh-CN" altLang="en-US" dirty="0"/>
              <a:t>的早期版本</a:t>
            </a:r>
            <a:endParaRPr lang="en-US" altLang="zh-CN" dirty="0"/>
          </a:p>
          <a:p>
            <a:pPr lvl="2" eaLnBrk="1" hangingPunct="1">
              <a:lnSpc>
                <a:spcPct val="150000"/>
              </a:lnSpc>
            </a:pPr>
            <a:r>
              <a:rPr lang="en-US" dirty="0"/>
              <a:t>Blink</a:t>
            </a:r>
            <a:r>
              <a:rPr lang="zh-CN" altLang="en-US" dirty="0"/>
              <a:t>源自</a:t>
            </a:r>
            <a:r>
              <a:rPr lang="en-US" altLang="zh-CN" dirty="0" err="1"/>
              <a:t>Webkit</a:t>
            </a:r>
            <a:r>
              <a:rPr lang="zh-CN" altLang="en-US" dirty="0"/>
              <a:t>，</a:t>
            </a:r>
            <a:r>
              <a:rPr lang="en-US" dirty="0"/>
              <a:t> </a:t>
            </a:r>
            <a:r>
              <a:rPr lang="zh-CN" altLang="en-US" dirty="0"/>
              <a:t>使用该内核的浏览器有</a:t>
            </a:r>
            <a:r>
              <a:rPr lang="en-US" dirty="0"/>
              <a:t>Chrome</a:t>
            </a:r>
            <a:r>
              <a:rPr lang="zh-CN" altLang="en-US" dirty="0"/>
              <a:t>（</a:t>
            </a:r>
            <a:r>
              <a:rPr lang="en-US" altLang="zh-CN" dirty="0"/>
              <a:t>28</a:t>
            </a:r>
            <a:r>
              <a:rPr lang="zh-CN" altLang="en-US" dirty="0"/>
              <a:t>以后版本）、</a:t>
            </a:r>
            <a:r>
              <a:rPr lang="en-US" dirty="0"/>
              <a:t> Opera</a:t>
            </a:r>
            <a:r>
              <a:rPr lang="zh-CN" altLang="en-US" dirty="0"/>
              <a:t>、</a:t>
            </a:r>
            <a:r>
              <a:rPr lang="en-US" altLang="zh-CN" dirty="0"/>
              <a:t>Edge</a:t>
            </a:r>
            <a:endParaRPr lang="en-US" dirty="0"/>
          </a:p>
          <a:p>
            <a:pPr marL="914377" lvl="2" indent="0" eaLnBrk="1" hangingPunct="1">
              <a:lnSpc>
                <a:spcPct val="160000"/>
              </a:lnSpc>
              <a:buNone/>
            </a:pPr>
            <a:r>
              <a:rPr lang="en" altLang="zh-CN" dirty="0">
                <a:hlinkClick r:id="rId3"/>
              </a:rPr>
              <a:t>http://www.chromium.org/blink</a:t>
            </a:r>
            <a:endParaRPr lang="en-US" dirty="0"/>
          </a:p>
          <a:p>
            <a:pPr lvl="2" eaLnBrk="1" hangingPunct="1">
              <a:lnSpc>
                <a:spcPct val="160000"/>
              </a:lnSpc>
            </a:pPr>
            <a:endParaRPr lang="en-US" dirty="0"/>
          </a:p>
          <a:p>
            <a:pPr lvl="2" eaLnBrk="1" hangingPunct="1">
              <a:lnSpc>
                <a:spcPct val="160000"/>
              </a:lnSpc>
            </a:pPr>
            <a:endParaRPr lang="zh-CN" altLang="en-US" dirty="0">
              <a:ea typeface="宋体" charset="-122"/>
            </a:endParaRPr>
          </a:p>
        </p:txBody>
      </p:sp>
      <p:pic>
        <p:nvPicPr>
          <p:cNvPr id="2" name="图片 1">
            <a:extLst>
              <a:ext uri="{FF2B5EF4-FFF2-40B4-BE49-F238E27FC236}">
                <a16:creationId xmlns:a16="http://schemas.microsoft.com/office/drawing/2014/main" id="{F4F8A8D0-86F1-E042-A97E-D7275970B90C}"/>
              </a:ext>
            </a:extLst>
          </p:cNvPr>
          <p:cNvPicPr>
            <a:picLocks noChangeAspect="1"/>
          </p:cNvPicPr>
          <p:nvPr/>
        </p:nvPicPr>
        <p:blipFill>
          <a:blip r:embed="rId4"/>
          <a:stretch>
            <a:fillRect/>
          </a:stretch>
        </p:blipFill>
        <p:spPr>
          <a:xfrm>
            <a:off x="6803671" y="2137481"/>
            <a:ext cx="5324563" cy="3882319"/>
          </a:xfrm>
          <a:prstGeom prst="rect">
            <a:avLst/>
          </a:prstGeom>
        </p:spPr>
      </p:pic>
    </p:spTree>
    <p:extLst>
      <p:ext uri="{BB962C8B-B14F-4D97-AF65-F5344CB8AC3E}">
        <p14:creationId xmlns:p14="http://schemas.microsoft.com/office/powerpoint/2010/main" val="155570352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5" name="Rectangle 3"/>
          <p:cNvSpPr txBox="1">
            <a:spLocks noChangeArrowheads="1"/>
          </p:cNvSpPr>
          <p:nvPr/>
        </p:nvSpPr>
        <p:spPr>
          <a:xfrm>
            <a:off x="585536" y="1513578"/>
            <a:ext cx="8686801" cy="4525963"/>
          </a:xfrm>
          <a:prstGeom prst="rect">
            <a:avLst/>
          </a:prstGeom>
        </p:spPr>
        <p:txBody>
          <a:bodyPr>
            <a:normAutofit lnSpcReduction="10000"/>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hangingPunct="1">
              <a:lnSpc>
                <a:spcPct val="160000"/>
              </a:lnSpc>
            </a:pPr>
            <a:r>
              <a:rPr lang="en-US" altLang="zh-CN" dirty="0">
                <a:ea typeface="宋体" charset="-122"/>
              </a:rPr>
              <a:t>Web</a:t>
            </a:r>
            <a:r>
              <a:rPr lang="zh-CN" altLang="en-US" dirty="0">
                <a:ea typeface="宋体" charset="-122"/>
              </a:rPr>
              <a:t>服务器产品</a:t>
            </a:r>
          </a:p>
          <a:p>
            <a:pPr lvl="2" eaLnBrk="1" hangingPunct="1">
              <a:lnSpc>
                <a:spcPct val="150000"/>
              </a:lnSpc>
            </a:pPr>
            <a:r>
              <a:rPr lang="en-US" altLang="zh-CN" sz="2200" dirty="0">
                <a:ea typeface="宋体" charset="-122"/>
              </a:rPr>
              <a:t>Apache</a:t>
            </a:r>
          </a:p>
          <a:p>
            <a:pPr lvl="2" eaLnBrk="1" hangingPunct="1">
              <a:lnSpc>
                <a:spcPct val="150000"/>
              </a:lnSpc>
            </a:pPr>
            <a:r>
              <a:rPr lang="en-US" altLang="zh-CN" sz="2200" dirty="0">
                <a:ea typeface="宋体" charset="-122"/>
              </a:rPr>
              <a:t>IIS</a:t>
            </a:r>
          </a:p>
          <a:p>
            <a:pPr lvl="2" eaLnBrk="1" hangingPunct="1">
              <a:lnSpc>
                <a:spcPct val="150000"/>
              </a:lnSpc>
            </a:pPr>
            <a:r>
              <a:rPr lang="en-US" altLang="zh-CN" sz="2200" dirty="0">
                <a:ea typeface="宋体" charset="-122"/>
              </a:rPr>
              <a:t>Nginx</a:t>
            </a:r>
          </a:p>
          <a:p>
            <a:pPr lvl="2" eaLnBrk="1" hangingPunct="1">
              <a:lnSpc>
                <a:spcPct val="150000"/>
              </a:lnSpc>
            </a:pPr>
            <a:r>
              <a:rPr lang="en-US" altLang="zh-CN" sz="2200" dirty="0">
                <a:ea typeface="宋体" charset="-122"/>
              </a:rPr>
              <a:t>GWS</a:t>
            </a:r>
            <a:r>
              <a:rPr lang="zh-CN" altLang="en-US" sz="2200" dirty="0">
                <a:ea typeface="宋体" charset="-122"/>
              </a:rPr>
              <a:t>（</a:t>
            </a:r>
            <a:r>
              <a:rPr lang="en-US" sz="2200" dirty="0"/>
              <a:t>Google Web Server</a:t>
            </a:r>
            <a:r>
              <a:rPr lang="zh-CN" altLang="en-US" sz="2200" dirty="0">
                <a:ea typeface="宋体" charset="-122"/>
              </a:rPr>
              <a:t>）</a:t>
            </a:r>
            <a:endParaRPr lang="en-US" altLang="zh-CN" sz="2200" dirty="0">
              <a:ea typeface="宋体" charset="-122"/>
            </a:endParaRPr>
          </a:p>
          <a:p>
            <a:pPr lvl="2" eaLnBrk="1" hangingPunct="1">
              <a:lnSpc>
                <a:spcPct val="150000"/>
              </a:lnSpc>
            </a:pPr>
            <a:r>
              <a:rPr lang="zh-CN" altLang="en-US" sz="2200" dirty="0">
                <a:ea typeface="宋体" charset="-122"/>
              </a:rPr>
              <a:t>轻量级</a:t>
            </a:r>
            <a:r>
              <a:rPr lang="en-US" altLang="zh-CN" sz="2200" dirty="0">
                <a:ea typeface="宋体" charset="-122"/>
              </a:rPr>
              <a:t>web</a:t>
            </a:r>
            <a:r>
              <a:rPr lang="zh-CN" altLang="en-US" sz="2200" dirty="0">
                <a:ea typeface="宋体" charset="-122"/>
              </a:rPr>
              <a:t>服务器：</a:t>
            </a:r>
            <a:r>
              <a:rPr lang="en-US" sz="2200" dirty="0" err="1"/>
              <a:t>lighthttpd</a:t>
            </a:r>
            <a:r>
              <a:rPr lang="zh-CN" altLang="en-US" sz="2200" dirty="0"/>
              <a:t>等</a:t>
            </a:r>
            <a:endParaRPr lang="en-US" altLang="zh-CN" sz="2200" dirty="0"/>
          </a:p>
          <a:p>
            <a:pPr lvl="2" eaLnBrk="1" hangingPunct="1">
              <a:lnSpc>
                <a:spcPct val="150000"/>
              </a:lnSpc>
            </a:pPr>
            <a:r>
              <a:rPr lang="en-US" altLang="zh-CN" sz="2200" dirty="0" err="1">
                <a:ea typeface="宋体" charset="-122"/>
              </a:rPr>
              <a:t>JavaWeb</a:t>
            </a:r>
            <a:r>
              <a:rPr lang="zh-CN" altLang="en-US" sz="2200" dirty="0">
                <a:ea typeface="宋体" charset="-122"/>
              </a:rPr>
              <a:t>服务器：</a:t>
            </a:r>
            <a:r>
              <a:rPr lang="en-US" sz="2200" dirty="0"/>
              <a:t>Tomcat</a:t>
            </a:r>
            <a:r>
              <a:rPr lang="zh-CN" altLang="en-US" sz="2200" dirty="0"/>
              <a:t>、</a:t>
            </a:r>
            <a:r>
              <a:rPr lang="en-US" altLang="zh-CN" sz="2200" dirty="0"/>
              <a:t>Jetty</a:t>
            </a:r>
            <a:r>
              <a:rPr lang="zh-CN" altLang="en-US" sz="2200" dirty="0"/>
              <a:t>、</a:t>
            </a:r>
            <a:r>
              <a:rPr lang="en-US" altLang="zh-CN" sz="2200" dirty="0"/>
              <a:t>Resin</a:t>
            </a:r>
            <a:r>
              <a:rPr lang="en-US" sz="2200" dirty="0"/>
              <a:t> </a:t>
            </a:r>
            <a:r>
              <a:rPr lang="zh-CN" altLang="en-US" sz="2200" dirty="0"/>
              <a:t>、</a:t>
            </a:r>
            <a:r>
              <a:rPr lang="en-US" altLang="zh-CN" sz="2200" dirty="0" err="1"/>
              <a:t>Weblogic</a:t>
            </a:r>
            <a:r>
              <a:rPr lang="en-US" altLang="zh-CN" sz="2200" dirty="0"/>
              <a:t> </a:t>
            </a:r>
            <a:r>
              <a:rPr lang="zh-CN" altLang="en-US" sz="2200" dirty="0"/>
              <a:t>、</a:t>
            </a:r>
            <a:r>
              <a:rPr lang="en-US" altLang="zh-CN" sz="2200" dirty="0" err="1"/>
              <a:t>Jboss</a:t>
            </a:r>
            <a:r>
              <a:rPr lang="zh-CN" altLang="en-US" sz="2200" dirty="0"/>
              <a:t>、</a:t>
            </a:r>
            <a:r>
              <a:rPr lang="en-US" altLang="zh-CN" sz="2200" dirty="0" err="1"/>
              <a:t>GlassFish</a:t>
            </a:r>
            <a:r>
              <a:rPr lang="zh-CN" altLang="en-US" sz="2200" dirty="0"/>
              <a:t>、</a:t>
            </a:r>
            <a:r>
              <a:rPr lang="en-US" altLang="zh-CN" sz="2200" dirty="0"/>
              <a:t> IBM </a:t>
            </a:r>
            <a:r>
              <a:rPr lang="en-US" altLang="zh-CN" sz="2200" dirty="0" err="1"/>
              <a:t>Websphere</a:t>
            </a:r>
            <a:r>
              <a:rPr lang="zh-CN" altLang="en-US" sz="2200" dirty="0"/>
              <a:t>等</a:t>
            </a:r>
            <a:endParaRPr lang="zh-CN" altLang="en-US" sz="2200" dirty="0">
              <a:ea typeface="宋体" charset="-122"/>
            </a:endParaRPr>
          </a:p>
          <a:p>
            <a:pPr lvl="2" eaLnBrk="1" hangingPunct="1">
              <a:lnSpc>
                <a:spcPct val="160000"/>
              </a:lnSpc>
            </a:pPr>
            <a:endParaRPr lang="en-US" dirty="0"/>
          </a:p>
          <a:p>
            <a:pPr lvl="2" eaLnBrk="1" hangingPunct="1">
              <a:lnSpc>
                <a:spcPct val="160000"/>
              </a:lnSpc>
            </a:pPr>
            <a:endParaRPr lang="en-US" dirty="0"/>
          </a:p>
          <a:p>
            <a:pPr lvl="2" eaLnBrk="1" hangingPunct="1">
              <a:lnSpc>
                <a:spcPct val="160000"/>
              </a:lnSpc>
            </a:pPr>
            <a:endParaRPr lang="zh-CN" altLang="en-US" dirty="0">
              <a:ea typeface="宋体" charset="-122"/>
            </a:endParaRPr>
          </a:p>
        </p:txBody>
      </p:sp>
      <p:pic>
        <p:nvPicPr>
          <p:cNvPr id="8194" name="Picture 2" descr="Web server market sh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1186519"/>
            <a:ext cx="6438900" cy="3183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2462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3"/>
          <p:cNvSpPr txBox="1">
            <a:spLocks noChangeArrowheads="1"/>
          </p:cNvSpPr>
          <p:nvPr/>
        </p:nvSpPr>
        <p:spPr>
          <a:xfrm>
            <a:off x="1981200" y="1285860"/>
            <a:ext cx="8229600" cy="5286412"/>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60000"/>
              </a:lnSpc>
            </a:pPr>
            <a:r>
              <a:rPr lang="zh-CN" altLang="en-US" sz="2400"/>
              <a:t>搭建</a:t>
            </a:r>
            <a:r>
              <a:rPr lang="en-US" altLang="zh-CN" sz="2400"/>
              <a:t>Nginx</a:t>
            </a:r>
            <a:r>
              <a:rPr lang="zh-CN" altLang="en-US" sz="2400"/>
              <a:t>环境</a:t>
            </a:r>
            <a:endParaRPr lang="en-US" altLang="zh-CN" sz="2400"/>
          </a:p>
          <a:p>
            <a:pPr eaLnBrk="1" hangingPunct="1">
              <a:lnSpc>
                <a:spcPct val="160000"/>
              </a:lnSpc>
            </a:pPr>
            <a:endParaRPr lang="en-US" altLang="zh-CN" sz="2400"/>
          </a:p>
          <a:p>
            <a:pPr lvl="2" eaLnBrk="1" hangingPunct="1">
              <a:lnSpc>
                <a:spcPct val="160000"/>
              </a:lnSpc>
            </a:pPr>
            <a:endParaRPr lang="en-US"/>
          </a:p>
          <a:p>
            <a:pPr lvl="2" eaLnBrk="1" hangingPunct="1">
              <a:lnSpc>
                <a:spcPct val="160000"/>
              </a:lnSpc>
            </a:pPr>
            <a:endParaRPr lang="en-US"/>
          </a:p>
          <a:p>
            <a:pPr lvl="2" eaLnBrk="1" hangingPunct="1">
              <a:lnSpc>
                <a:spcPct val="160000"/>
              </a:lnSpc>
            </a:pPr>
            <a:endParaRPr lang="zh-CN" altLang="en-US" dirty="0">
              <a:ea typeface="宋体" charset="-122"/>
            </a:endParaRPr>
          </a:p>
        </p:txBody>
      </p:sp>
      <p:pic>
        <p:nvPicPr>
          <p:cNvPr id="5" name="Picture 2"/>
          <p:cNvPicPr>
            <a:picLocks noChangeAspect="1" noChangeArrowheads="1"/>
          </p:cNvPicPr>
          <p:nvPr/>
        </p:nvPicPr>
        <p:blipFill>
          <a:blip r:embed="rId3"/>
          <a:srcRect/>
          <a:stretch>
            <a:fillRect/>
          </a:stretch>
        </p:blipFill>
        <p:spPr bwMode="auto">
          <a:xfrm>
            <a:off x="1809721" y="2143117"/>
            <a:ext cx="3357585" cy="1605047"/>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5738810" y="2071678"/>
            <a:ext cx="4286276" cy="1619260"/>
          </a:xfrm>
          <a:prstGeom prst="rect">
            <a:avLst/>
          </a:prstGeom>
          <a:noFill/>
          <a:ln w="9525">
            <a:noFill/>
            <a:miter lim="800000"/>
            <a:headEnd/>
            <a:tailEnd/>
          </a:ln>
          <a:effectLst/>
        </p:spPr>
      </p:pic>
      <p:sp>
        <p:nvSpPr>
          <p:cNvPr id="7" name="TextBox 6"/>
          <p:cNvSpPr txBox="1"/>
          <p:nvPr/>
        </p:nvSpPr>
        <p:spPr>
          <a:xfrm>
            <a:off x="2095472" y="3929066"/>
            <a:ext cx="7429552" cy="3277820"/>
          </a:xfrm>
          <a:prstGeom prst="rect">
            <a:avLst/>
          </a:prstGeom>
          <a:noFill/>
        </p:spPr>
        <p:txBody>
          <a:bodyPr wrap="square" rtlCol="0">
            <a:spAutoFit/>
          </a:bodyPr>
          <a:lstStyle/>
          <a:p>
            <a:pPr>
              <a:lnSpc>
                <a:spcPct val="150000"/>
              </a:lnSpc>
            </a:pPr>
            <a:r>
              <a:rPr lang="zh-CN" altLang="en-US" dirty="0"/>
              <a:t>配置文件</a:t>
            </a:r>
            <a:r>
              <a:rPr lang="en-US" altLang="zh-CN" dirty="0"/>
              <a:t>conf/ </a:t>
            </a:r>
            <a:r>
              <a:rPr lang="en-US" altLang="zh-CN" dirty="0" err="1"/>
              <a:t>nginx.conf</a:t>
            </a:r>
            <a:endParaRPr lang="en-US" altLang="zh-CN" dirty="0"/>
          </a:p>
          <a:p>
            <a:pPr>
              <a:lnSpc>
                <a:spcPct val="150000"/>
              </a:lnSpc>
            </a:pPr>
            <a:r>
              <a:rPr lang="zh-CN" altLang="en-US" dirty="0"/>
              <a:t>文档路径 </a:t>
            </a:r>
            <a:r>
              <a:rPr lang="en-US" altLang="zh-CN" dirty="0"/>
              <a:t>html/</a:t>
            </a:r>
          </a:p>
          <a:p>
            <a:pPr>
              <a:lnSpc>
                <a:spcPct val="150000"/>
              </a:lnSpc>
            </a:pPr>
            <a:r>
              <a:rPr lang="zh-CN" altLang="en-US" dirty="0"/>
              <a:t>日志文件路径</a:t>
            </a:r>
            <a:r>
              <a:rPr lang="en-US" altLang="zh-CN" dirty="0"/>
              <a:t>logs/</a:t>
            </a:r>
          </a:p>
          <a:p>
            <a:pPr>
              <a:lnSpc>
                <a:spcPct val="150000"/>
              </a:lnSpc>
            </a:pPr>
            <a:r>
              <a:rPr lang="zh-CN" altLang="en-US" dirty="0"/>
              <a:t>注意：如果</a:t>
            </a:r>
            <a:r>
              <a:rPr lang="en-US" altLang="zh-CN" dirty="0" err="1"/>
              <a:t>nginx</a:t>
            </a:r>
            <a:r>
              <a:rPr lang="zh-CN" altLang="en-US" dirty="0"/>
              <a:t>放置在中文路径下，运行会报错：</a:t>
            </a:r>
            <a:r>
              <a:rPr lang="en-US" altLang="zh-CN" dirty="0"/>
              <a:t> failed (1113: No mapping for the Unicode character exists in the target multi-byte code page)</a:t>
            </a:r>
          </a:p>
          <a:p>
            <a:pPr>
              <a:lnSpc>
                <a:spcPct val="150000"/>
              </a:lnSpc>
            </a:pPr>
            <a:endParaRPr lang="en-US" altLang="zh-CN" dirty="0"/>
          </a:p>
          <a:p>
            <a:endParaRPr lang="zh-CN" altLang="en-US" dirty="0"/>
          </a:p>
        </p:txBody>
      </p:sp>
    </p:spTree>
    <p:extLst>
      <p:ext uri="{BB962C8B-B14F-4D97-AF65-F5344CB8AC3E}">
        <p14:creationId xmlns:p14="http://schemas.microsoft.com/office/powerpoint/2010/main" val="92458638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1.2  Web</a:t>
            </a:r>
            <a:r>
              <a:rPr lang="zh-CN" altLang="en-US" sz="2800" b="1" dirty="0">
                <a:solidFill>
                  <a:schemeClr val="tx1">
                    <a:lumMod val="85000"/>
                    <a:lumOff val="15000"/>
                  </a:schemeClr>
                </a:solidFill>
                <a:latin typeface="+mn-ea"/>
              </a:rPr>
              <a:t>系统基本构成和工作过程</a:t>
            </a:r>
          </a:p>
        </p:txBody>
      </p:sp>
      <p:sp>
        <p:nvSpPr>
          <p:cNvPr id="4" name="Rectangle 3"/>
          <p:cNvSpPr txBox="1">
            <a:spLocks noChangeArrowheads="1"/>
          </p:cNvSpPr>
          <p:nvPr/>
        </p:nvSpPr>
        <p:spPr>
          <a:xfrm>
            <a:off x="1981200" y="1285860"/>
            <a:ext cx="8229600" cy="5286412"/>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60000"/>
              </a:lnSpc>
            </a:pPr>
            <a:r>
              <a:rPr lang="zh-CN" altLang="en-US" sz="2400"/>
              <a:t>搭建</a:t>
            </a:r>
            <a:r>
              <a:rPr lang="en-US" altLang="zh-CN" sz="2400"/>
              <a:t>Nginx</a:t>
            </a:r>
            <a:r>
              <a:rPr lang="zh-CN" altLang="en-US" sz="2400"/>
              <a:t>环境</a:t>
            </a:r>
            <a:endParaRPr lang="en-US" altLang="zh-CN" sz="2400"/>
          </a:p>
          <a:p>
            <a:pPr lvl="1" eaLnBrk="1" hangingPunct="1">
              <a:lnSpc>
                <a:spcPct val="160000"/>
              </a:lnSpc>
            </a:pPr>
            <a:r>
              <a:rPr lang="zh-CN" altLang="en-US" sz="2000"/>
              <a:t>启动命令：</a:t>
            </a:r>
            <a:r>
              <a:rPr lang="en-US" altLang="zh-CN" sz="2000"/>
              <a:t>start nginx.exe</a:t>
            </a:r>
          </a:p>
          <a:p>
            <a:pPr lvl="1" eaLnBrk="1" hangingPunct="1">
              <a:lnSpc>
                <a:spcPct val="160000"/>
              </a:lnSpc>
            </a:pPr>
            <a:r>
              <a:rPr lang="zh-CN" altLang="en-US" sz="2000"/>
              <a:t>停止命令：</a:t>
            </a:r>
            <a:r>
              <a:rPr lang="en-US" altLang="zh-CN" sz="2000"/>
              <a:t>nginx –s quit</a:t>
            </a:r>
          </a:p>
          <a:p>
            <a:pPr lvl="2" eaLnBrk="1" hangingPunct="1">
              <a:lnSpc>
                <a:spcPct val="160000"/>
              </a:lnSpc>
            </a:pPr>
            <a:endParaRPr lang="en-US"/>
          </a:p>
          <a:p>
            <a:pPr lvl="2" eaLnBrk="1" hangingPunct="1">
              <a:lnSpc>
                <a:spcPct val="160000"/>
              </a:lnSpc>
            </a:pPr>
            <a:endParaRPr lang="en-US"/>
          </a:p>
          <a:p>
            <a:pPr lvl="2" eaLnBrk="1" hangingPunct="1">
              <a:lnSpc>
                <a:spcPct val="160000"/>
              </a:lnSpc>
            </a:pPr>
            <a:endParaRPr lang="zh-CN" altLang="en-US" dirty="0">
              <a:ea typeface="宋体" charset="-122"/>
            </a:endParaRPr>
          </a:p>
        </p:txBody>
      </p:sp>
      <p:pic>
        <p:nvPicPr>
          <p:cNvPr id="5" name="Picture 2"/>
          <p:cNvPicPr>
            <a:picLocks noChangeAspect="1" noChangeArrowheads="1"/>
          </p:cNvPicPr>
          <p:nvPr/>
        </p:nvPicPr>
        <p:blipFill>
          <a:blip r:embed="rId3"/>
          <a:srcRect/>
          <a:stretch>
            <a:fillRect/>
          </a:stretch>
        </p:blipFill>
        <p:spPr bwMode="auto">
          <a:xfrm>
            <a:off x="2381225" y="3286124"/>
            <a:ext cx="7407003" cy="3357570"/>
          </a:xfrm>
          <a:prstGeom prst="rect">
            <a:avLst/>
          </a:prstGeom>
          <a:noFill/>
          <a:ln w="9525">
            <a:noFill/>
            <a:miter lim="800000"/>
            <a:headEnd/>
            <a:tailEnd/>
          </a:ln>
          <a:effectLst/>
        </p:spPr>
      </p:pic>
    </p:spTree>
    <p:extLst>
      <p:ext uri="{BB962C8B-B14F-4D97-AF65-F5344CB8AC3E}">
        <p14:creationId xmlns:p14="http://schemas.microsoft.com/office/powerpoint/2010/main" val="124145626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pic>
        <p:nvPicPr>
          <p:cNvPr id="22" name="图片 21">
            <a:extLst>
              <a:ext uri="{FF2B5EF4-FFF2-40B4-BE49-F238E27FC236}">
                <a16:creationId xmlns:a16="http://schemas.microsoft.com/office/drawing/2014/main" id="{93859EEF-8CD4-8846-817A-C7573D7F5AB6}"/>
              </a:ext>
            </a:extLst>
          </p:cNvPr>
          <p:cNvPicPr>
            <a:picLocks noChangeAspect="1"/>
          </p:cNvPicPr>
          <p:nvPr/>
        </p:nvPicPr>
        <p:blipFill>
          <a:blip r:embed="rId3"/>
          <a:stretch>
            <a:fillRect/>
          </a:stretch>
        </p:blipFill>
        <p:spPr>
          <a:xfrm>
            <a:off x="1129526" y="1832603"/>
            <a:ext cx="3220018" cy="1897849"/>
          </a:xfrm>
          <a:prstGeom prst="rect">
            <a:avLst/>
          </a:prstGeom>
        </p:spPr>
      </p:pic>
      <p:sp>
        <p:nvSpPr>
          <p:cNvPr id="23" name="文本框 22">
            <a:extLst>
              <a:ext uri="{FF2B5EF4-FFF2-40B4-BE49-F238E27FC236}">
                <a16:creationId xmlns:a16="http://schemas.microsoft.com/office/drawing/2014/main" id="{F761B7F8-4CF7-0241-B18F-29BCDAFEF9B3}"/>
              </a:ext>
            </a:extLst>
          </p:cNvPr>
          <p:cNvSpPr txBox="1"/>
          <p:nvPr/>
        </p:nvSpPr>
        <p:spPr>
          <a:xfrm>
            <a:off x="2153910" y="4059191"/>
            <a:ext cx="1107996" cy="369332"/>
          </a:xfrm>
          <a:prstGeom prst="rect">
            <a:avLst/>
          </a:prstGeom>
          <a:noFill/>
        </p:spPr>
        <p:txBody>
          <a:bodyPr wrap="none" rtlCol="0">
            <a:spAutoFit/>
          </a:bodyPr>
          <a:lstStyle/>
          <a:p>
            <a:r>
              <a:rPr lang="zh-CN" altLang="en-US" dirty="0"/>
              <a:t>静态内容</a:t>
            </a:r>
          </a:p>
        </p:txBody>
      </p:sp>
      <p:pic>
        <p:nvPicPr>
          <p:cNvPr id="24" name="图片 23">
            <a:extLst>
              <a:ext uri="{FF2B5EF4-FFF2-40B4-BE49-F238E27FC236}">
                <a16:creationId xmlns:a16="http://schemas.microsoft.com/office/drawing/2014/main" id="{92DF04A3-3EAF-5E49-BF62-2A2E2F864677}"/>
              </a:ext>
            </a:extLst>
          </p:cNvPr>
          <p:cNvPicPr>
            <a:picLocks noChangeAspect="1"/>
          </p:cNvPicPr>
          <p:nvPr/>
        </p:nvPicPr>
        <p:blipFill>
          <a:blip r:embed="rId4"/>
          <a:stretch>
            <a:fillRect/>
          </a:stretch>
        </p:blipFill>
        <p:spPr>
          <a:xfrm>
            <a:off x="5823477" y="1435329"/>
            <a:ext cx="5553075" cy="2895600"/>
          </a:xfrm>
          <a:prstGeom prst="rect">
            <a:avLst/>
          </a:prstGeom>
        </p:spPr>
      </p:pic>
      <p:sp>
        <p:nvSpPr>
          <p:cNvPr id="25" name="文本框 24">
            <a:extLst>
              <a:ext uri="{FF2B5EF4-FFF2-40B4-BE49-F238E27FC236}">
                <a16:creationId xmlns:a16="http://schemas.microsoft.com/office/drawing/2014/main" id="{BD72347F-8DAA-654D-B91B-9CE58D6CDD3B}"/>
              </a:ext>
            </a:extLst>
          </p:cNvPr>
          <p:cNvSpPr txBox="1"/>
          <p:nvPr/>
        </p:nvSpPr>
        <p:spPr>
          <a:xfrm>
            <a:off x="7460191" y="4440995"/>
            <a:ext cx="2723823" cy="369332"/>
          </a:xfrm>
          <a:prstGeom prst="rect">
            <a:avLst/>
          </a:prstGeom>
          <a:noFill/>
        </p:spPr>
        <p:txBody>
          <a:bodyPr wrap="none" rtlCol="0">
            <a:spAutoFit/>
          </a:bodyPr>
          <a:lstStyle/>
          <a:p>
            <a:r>
              <a:rPr lang="zh-CN" altLang="en-US" dirty="0"/>
              <a:t>早期的动态内容实现方案</a:t>
            </a:r>
          </a:p>
        </p:txBody>
      </p:sp>
      <p:sp>
        <p:nvSpPr>
          <p:cNvPr id="26" name="文本框 25">
            <a:extLst>
              <a:ext uri="{FF2B5EF4-FFF2-40B4-BE49-F238E27FC236}">
                <a16:creationId xmlns:a16="http://schemas.microsoft.com/office/drawing/2014/main" id="{94A80BCE-DD64-044D-9B0A-5F89C53EB936}"/>
              </a:ext>
            </a:extLst>
          </p:cNvPr>
          <p:cNvSpPr txBox="1"/>
          <p:nvPr/>
        </p:nvSpPr>
        <p:spPr>
          <a:xfrm>
            <a:off x="1009819" y="5000696"/>
            <a:ext cx="10366733" cy="962315"/>
          </a:xfrm>
          <a:prstGeom prst="rect">
            <a:avLst/>
          </a:prstGeom>
          <a:noFill/>
        </p:spPr>
        <p:txBody>
          <a:bodyPr wrap="square" rtlCol="0">
            <a:spAutoFit/>
          </a:bodyPr>
          <a:lstStyle/>
          <a:p>
            <a:pPr>
              <a:lnSpc>
                <a:spcPct val="150000"/>
              </a:lnSpc>
            </a:pPr>
            <a:r>
              <a:rPr lang="en-US" altLang="zh-CN" sz="2000" dirty="0"/>
              <a:t>1993</a:t>
            </a:r>
            <a:r>
              <a:rPr lang="zh-CN" altLang="en-US" sz="2000" dirty="0"/>
              <a:t>年，</a:t>
            </a:r>
            <a:r>
              <a:rPr lang="en-US" altLang="zh-CN" sz="2000" dirty="0"/>
              <a:t>CGI</a:t>
            </a:r>
            <a:r>
              <a:rPr lang="zh-CN" altLang="en-US" sz="2000" dirty="0"/>
              <a:t>（</a:t>
            </a:r>
            <a:r>
              <a:rPr lang="en-US" altLang="zh-CN" sz="2000" dirty="0"/>
              <a:t>Common Gateway Interface</a:t>
            </a:r>
            <a:r>
              <a:rPr lang="zh-CN" altLang="en-US" sz="2000" dirty="0"/>
              <a:t>）定义了</a:t>
            </a:r>
            <a:r>
              <a:rPr lang="en-US" altLang="zh-CN" sz="2000" dirty="0"/>
              <a:t>Web</a:t>
            </a:r>
            <a:r>
              <a:rPr lang="zh-CN" altLang="en-US" sz="2000" dirty="0"/>
              <a:t>服务器与外部应用程序之间的通信接口标准，因此</a:t>
            </a:r>
            <a:r>
              <a:rPr lang="en-US" altLang="zh-CN" sz="2000" dirty="0"/>
              <a:t>Web</a:t>
            </a:r>
            <a:r>
              <a:rPr lang="zh-CN" altLang="en-US" sz="2000" dirty="0"/>
              <a:t>服务器可以通过</a:t>
            </a:r>
            <a:r>
              <a:rPr lang="en-US" altLang="zh-CN" sz="2000" dirty="0"/>
              <a:t>CGI</a:t>
            </a:r>
            <a:r>
              <a:rPr lang="zh-CN" altLang="en-US" sz="2000" dirty="0"/>
              <a:t>执行外部程序</a:t>
            </a:r>
            <a:r>
              <a:rPr lang="zh-CN" altLang="en-US" dirty="0"/>
              <a:t>。</a:t>
            </a:r>
          </a:p>
        </p:txBody>
      </p:sp>
    </p:spTree>
    <p:extLst>
      <p:ext uri="{BB962C8B-B14F-4D97-AF65-F5344CB8AC3E}">
        <p14:creationId xmlns:p14="http://schemas.microsoft.com/office/powerpoint/2010/main" val="4044577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4692651" cy="523220"/>
          </a:xfrm>
          <a:prstGeom prst="rect">
            <a:avLst/>
          </a:prstGeom>
        </p:spPr>
        <p:txBody>
          <a:bodyPr>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pic>
        <p:nvPicPr>
          <p:cNvPr id="7" name="Picture 5"/>
          <p:cNvPicPr>
            <a:picLocks noChangeAspect="1" noChangeArrowheads="1"/>
          </p:cNvPicPr>
          <p:nvPr/>
        </p:nvPicPr>
        <p:blipFill>
          <a:blip r:embed="rId3"/>
          <a:srcRect/>
          <a:stretch>
            <a:fillRect/>
          </a:stretch>
        </p:blipFill>
        <p:spPr bwMode="auto">
          <a:xfrm>
            <a:off x="324910" y="1569259"/>
            <a:ext cx="5929333" cy="4380342"/>
          </a:xfrm>
          <a:prstGeom prst="rect">
            <a:avLst/>
          </a:prstGeom>
          <a:noFill/>
          <a:ln w="9525">
            <a:noFill/>
            <a:miter lim="800000"/>
            <a:headEnd/>
            <a:tailEnd/>
          </a:ln>
          <a:effectLst/>
        </p:spPr>
      </p:pic>
      <p:sp>
        <p:nvSpPr>
          <p:cNvPr id="2" name="文本框 1"/>
          <p:cNvSpPr txBox="1"/>
          <p:nvPr/>
        </p:nvSpPr>
        <p:spPr>
          <a:xfrm>
            <a:off x="6523566" y="1475608"/>
            <a:ext cx="4757738" cy="49398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t>浏览器通过</a:t>
            </a:r>
            <a:r>
              <a:rPr lang="en-US" altLang="zh-CN" sz="2000" dirty="0"/>
              <a:t>HTML</a:t>
            </a:r>
            <a:r>
              <a:rPr lang="zh-CN" altLang="en-US" sz="2000" dirty="0"/>
              <a:t>表单或超链接请求指向一个</a:t>
            </a:r>
            <a:r>
              <a:rPr lang="en-US" altLang="zh-CN" sz="2000" dirty="0"/>
              <a:t>CGI</a:t>
            </a:r>
            <a:r>
              <a:rPr lang="zh-CN" altLang="en-US" sz="2000" dirty="0"/>
              <a:t>应用程序的</a:t>
            </a:r>
            <a:r>
              <a:rPr lang="en-US" altLang="zh-CN" sz="2000" dirty="0"/>
              <a:t>URL</a:t>
            </a:r>
            <a:r>
              <a:rPr lang="zh-CN" altLang="en-US" sz="2000" dirty="0"/>
              <a:t>。</a:t>
            </a:r>
          </a:p>
          <a:p>
            <a:pPr marL="342900" indent="-342900">
              <a:lnSpc>
                <a:spcPct val="150000"/>
              </a:lnSpc>
              <a:buFont typeface="Arial" panose="020B0604020202020204" pitchFamily="34" charset="0"/>
              <a:buChar char="•"/>
            </a:pPr>
            <a:r>
              <a:rPr lang="zh-CN" altLang="en-US" sz="2000" dirty="0"/>
              <a:t>服务器收发到请求。</a:t>
            </a:r>
          </a:p>
          <a:p>
            <a:pPr marL="342900" indent="-342900">
              <a:lnSpc>
                <a:spcPct val="150000"/>
              </a:lnSpc>
              <a:buFont typeface="Arial" panose="020B0604020202020204" pitchFamily="34" charset="0"/>
              <a:buChar char="•"/>
            </a:pPr>
            <a:r>
              <a:rPr lang="zh-CN" altLang="en-US" sz="2000" dirty="0"/>
              <a:t>服务器执行所指定的</a:t>
            </a:r>
            <a:r>
              <a:rPr lang="en-US" altLang="zh-CN" sz="2000" dirty="0"/>
              <a:t>CGI</a:t>
            </a:r>
            <a:r>
              <a:rPr lang="zh-CN" altLang="en-US" sz="2000" dirty="0"/>
              <a:t>应用程序。</a:t>
            </a:r>
          </a:p>
          <a:p>
            <a:pPr marL="342900" indent="-342900">
              <a:lnSpc>
                <a:spcPct val="150000"/>
              </a:lnSpc>
              <a:buFont typeface="Arial" panose="020B0604020202020204" pitchFamily="34" charset="0"/>
              <a:buChar char="•"/>
            </a:pPr>
            <a:r>
              <a:rPr lang="en-US" altLang="zh-CN" sz="2000" dirty="0"/>
              <a:t>CGI</a:t>
            </a:r>
            <a:r>
              <a:rPr lang="zh-CN" altLang="en-US" sz="2000" dirty="0"/>
              <a:t>应用程序执行所需要的操作，通常是基于浏览者输入的内容。</a:t>
            </a:r>
          </a:p>
          <a:p>
            <a:pPr marL="342900" indent="-342900">
              <a:lnSpc>
                <a:spcPct val="150000"/>
              </a:lnSpc>
              <a:buFont typeface="Arial" panose="020B0604020202020204" pitchFamily="34" charset="0"/>
              <a:buChar char="•"/>
            </a:pPr>
            <a:r>
              <a:rPr lang="en-US" altLang="zh-CN" sz="2000" dirty="0"/>
              <a:t>CGI</a:t>
            </a:r>
            <a:r>
              <a:rPr lang="zh-CN" altLang="en-US" sz="2000" dirty="0"/>
              <a:t>应用程序把结果格式化为网络服务器和浏览器能够理解的文档（通常是</a:t>
            </a:r>
            <a:r>
              <a:rPr lang="en-US" altLang="zh-CN" sz="2000" dirty="0"/>
              <a:t>HTML</a:t>
            </a:r>
            <a:r>
              <a:rPr lang="zh-CN" altLang="en-US" sz="2000" dirty="0"/>
              <a:t>网页）。</a:t>
            </a:r>
          </a:p>
          <a:p>
            <a:pPr marL="342900" indent="-342900">
              <a:lnSpc>
                <a:spcPct val="150000"/>
              </a:lnSpc>
              <a:buFont typeface="Arial" panose="020B0604020202020204" pitchFamily="34" charset="0"/>
              <a:buChar char="•"/>
            </a:pPr>
            <a:r>
              <a:rPr lang="zh-CN" altLang="en-US" sz="2000" dirty="0"/>
              <a:t>网络服务器把结果返回到浏览器中。</a:t>
            </a:r>
          </a:p>
          <a:p>
            <a:endParaRPr lang="zh-CN" altLang="en-US" dirty="0"/>
          </a:p>
        </p:txBody>
      </p:sp>
      <p:sp>
        <p:nvSpPr>
          <p:cNvPr id="3" name="文本框 2">
            <a:extLst>
              <a:ext uri="{FF2B5EF4-FFF2-40B4-BE49-F238E27FC236}">
                <a16:creationId xmlns:a16="http://schemas.microsoft.com/office/drawing/2014/main" id="{A125B8DF-922B-B540-9EF6-32F7CF282A8F}"/>
              </a:ext>
            </a:extLst>
          </p:cNvPr>
          <p:cNvSpPr txBox="1"/>
          <p:nvPr/>
        </p:nvSpPr>
        <p:spPr>
          <a:xfrm>
            <a:off x="1815012" y="6114451"/>
            <a:ext cx="2223686" cy="369332"/>
          </a:xfrm>
          <a:prstGeom prst="rect">
            <a:avLst/>
          </a:prstGeom>
          <a:noFill/>
        </p:spPr>
        <p:txBody>
          <a:bodyPr wrap="none" rtlCol="0">
            <a:spAutoFit/>
          </a:bodyPr>
          <a:lstStyle/>
          <a:p>
            <a:r>
              <a:rPr kumimoji="1" lang="zh-CN" altLang="en-US" dirty="0"/>
              <a:t>没有专门的</a:t>
            </a:r>
            <a:r>
              <a:rPr kumimoji="1" lang="en-US" altLang="zh-CN" dirty="0"/>
              <a:t>web</a:t>
            </a:r>
            <a:r>
              <a:rPr kumimoji="1" lang="zh-CN" altLang="en-US" dirty="0"/>
              <a:t>开发</a:t>
            </a:r>
          </a:p>
        </p:txBody>
      </p:sp>
    </p:spTree>
    <p:extLst>
      <p:ext uri="{BB962C8B-B14F-4D97-AF65-F5344CB8AC3E}">
        <p14:creationId xmlns:p14="http://schemas.microsoft.com/office/powerpoint/2010/main" val="293806404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pic>
        <p:nvPicPr>
          <p:cNvPr id="5122" name="Picture 2" descr="https://www.w3.org/History/1994/WWW/Journals/CACM/screensnap2_24c.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106" y="1557557"/>
            <a:ext cx="5371307" cy="39901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ld school: A view of the world's first webs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31" y="1575968"/>
            <a:ext cx="5368346" cy="397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6514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7"/>
          <p:cNvPicPr>
            <a:picLocks noChangeAspect="1" noChangeArrowheads="1"/>
          </p:cNvPicPr>
          <p:nvPr/>
        </p:nvPicPr>
        <p:blipFill>
          <a:blip r:embed="rId3"/>
          <a:srcRect/>
          <a:stretch>
            <a:fillRect/>
          </a:stretch>
        </p:blipFill>
        <p:spPr bwMode="auto">
          <a:xfrm>
            <a:off x="1967285" y="4071232"/>
            <a:ext cx="5040270" cy="2576895"/>
          </a:xfrm>
          <a:prstGeom prst="rect">
            <a:avLst/>
          </a:prstGeom>
          <a:noFill/>
          <a:ln w="9525">
            <a:noFill/>
            <a:miter lim="800000"/>
            <a:headEnd/>
            <a:tailEnd/>
          </a:ln>
          <a:effectLst/>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TextBox 4"/>
          <p:cNvSpPr txBox="1"/>
          <p:nvPr/>
        </p:nvSpPr>
        <p:spPr>
          <a:xfrm>
            <a:off x="3925887" y="6322748"/>
            <a:ext cx="4849002" cy="461665"/>
          </a:xfrm>
          <a:prstGeom prst="rect">
            <a:avLst/>
          </a:prstGeom>
          <a:noFill/>
        </p:spPr>
        <p:txBody>
          <a:bodyPr wrap="square" rtlCol="0">
            <a:spAutoFit/>
          </a:bodyPr>
          <a:lstStyle/>
          <a:p>
            <a:r>
              <a:rPr lang="en-US" altLang="zh-CN" sz="2400" dirty="0">
                <a:latin typeface="+mn-ea"/>
                <a:ea typeface="+mn-ea"/>
              </a:rPr>
              <a:t>html</a:t>
            </a:r>
            <a:r>
              <a:rPr lang="zh-CN" altLang="en-US" sz="2400" dirty="0">
                <a:latin typeface="+mn-ea"/>
                <a:ea typeface="+mn-ea"/>
              </a:rPr>
              <a:t>和脚本代码一体的原始时代</a:t>
            </a:r>
          </a:p>
        </p:txBody>
      </p:sp>
      <p:pic>
        <p:nvPicPr>
          <p:cNvPr id="8" name="Picture 2"/>
          <p:cNvPicPr>
            <a:picLocks noChangeAspect="1" noChangeArrowheads="1"/>
          </p:cNvPicPr>
          <p:nvPr/>
        </p:nvPicPr>
        <p:blipFill>
          <a:blip r:embed="rId4"/>
          <a:srcRect/>
          <a:stretch>
            <a:fillRect/>
          </a:stretch>
        </p:blipFill>
        <p:spPr bwMode="auto">
          <a:xfrm>
            <a:off x="2560991" y="3154999"/>
            <a:ext cx="875131" cy="808454"/>
          </a:xfrm>
          <a:prstGeom prst="rect">
            <a:avLst/>
          </a:prstGeom>
          <a:noFill/>
          <a:ln w="9525">
            <a:noFill/>
            <a:miter lim="800000"/>
            <a:headEnd/>
            <a:tailEnd/>
          </a:ln>
          <a:effectLst/>
        </p:spPr>
      </p:pic>
      <p:pic>
        <p:nvPicPr>
          <p:cNvPr id="10" name="Picture 4" descr="http://pic.58pic.com/58pic/16/59/14/67V58PICfr4_1024.png"/>
          <p:cNvPicPr>
            <a:picLocks noChangeAspect="1" noChangeArrowheads="1"/>
          </p:cNvPicPr>
          <p:nvPr/>
        </p:nvPicPr>
        <p:blipFill>
          <a:blip r:embed="rId5" cstate="print"/>
          <a:srcRect/>
          <a:stretch>
            <a:fillRect/>
          </a:stretch>
        </p:blipFill>
        <p:spPr bwMode="auto">
          <a:xfrm>
            <a:off x="6014058" y="2959979"/>
            <a:ext cx="865695" cy="991439"/>
          </a:xfrm>
          <a:prstGeom prst="rect">
            <a:avLst/>
          </a:prstGeom>
          <a:noFill/>
        </p:spPr>
      </p:pic>
      <p:sp>
        <p:nvSpPr>
          <p:cNvPr id="12" name="左右箭头 11"/>
          <p:cNvSpPr/>
          <p:nvPr/>
        </p:nvSpPr>
        <p:spPr>
          <a:xfrm>
            <a:off x="3528995" y="3457968"/>
            <a:ext cx="2357454" cy="166030"/>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8"/>
          <p:cNvSpPr txBox="1"/>
          <p:nvPr/>
        </p:nvSpPr>
        <p:spPr>
          <a:xfrm>
            <a:off x="5662023" y="4309960"/>
            <a:ext cx="1339777" cy="400110"/>
          </a:xfrm>
          <a:prstGeom prst="rect">
            <a:avLst/>
          </a:prstGeom>
          <a:noFill/>
        </p:spPr>
        <p:txBody>
          <a:bodyPr wrap="square" rtlCol="0">
            <a:spAutoFit/>
          </a:bodyPr>
          <a:lstStyle/>
          <a:p>
            <a:r>
              <a:rPr lang="en-US" altLang="zh-CN" sz="2000" dirty="0">
                <a:latin typeface="宋体" pitchFamily="2" charset="-122"/>
                <a:ea typeface="宋体" pitchFamily="2" charset="-122"/>
              </a:rPr>
              <a:t>Web</a:t>
            </a:r>
            <a:r>
              <a:rPr lang="zh-CN" altLang="en-US" sz="2000" dirty="0">
                <a:latin typeface="宋体" pitchFamily="2" charset="-122"/>
                <a:ea typeface="宋体" pitchFamily="2" charset="-122"/>
              </a:rPr>
              <a:t>服务器</a:t>
            </a:r>
          </a:p>
        </p:txBody>
      </p:sp>
      <p:sp>
        <p:nvSpPr>
          <p:cNvPr id="14" name="TextBox 9"/>
          <p:cNvSpPr txBox="1"/>
          <p:nvPr/>
        </p:nvSpPr>
        <p:spPr>
          <a:xfrm>
            <a:off x="4100499" y="2957902"/>
            <a:ext cx="1428760" cy="523220"/>
          </a:xfrm>
          <a:prstGeom prst="rect">
            <a:avLst/>
          </a:prstGeom>
          <a:noFill/>
        </p:spPr>
        <p:txBody>
          <a:bodyPr wrap="square" rtlCol="0">
            <a:spAutoFit/>
          </a:bodyPr>
          <a:lstStyle/>
          <a:p>
            <a:r>
              <a:rPr lang="en-US" altLang="zh-CN" sz="2800" dirty="0">
                <a:latin typeface="宋体" pitchFamily="2" charset="-122"/>
                <a:ea typeface="宋体" pitchFamily="2" charset="-122"/>
              </a:rPr>
              <a:t>html</a:t>
            </a:r>
            <a:endParaRPr lang="zh-CN" altLang="en-US" sz="2800" dirty="0">
              <a:latin typeface="宋体" pitchFamily="2" charset="-122"/>
              <a:ea typeface="宋体" pitchFamily="2" charset="-122"/>
            </a:endParaRPr>
          </a:p>
        </p:txBody>
      </p:sp>
      <p:pic>
        <p:nvPicPr>
          <p:cNvPr id="15" name="Picture 3"/>
          <p:cNvPicPr>
            <a:picLocks noChangeAspect="1" noChangeArrowheads="1"/>
          </p:cNvPicPr>
          <p:nvPr/>
        </p:nvPicPr>
        <p:blipFill>
          <a:blip r:embed="rId6"/>
          <a:srcRect/>
          <a:stretch>
            <a:fillRect/>
          </a:stretch>
        </p:blipFill>
        <p:spPr bwMode="auto">
          <a:xfrm>
            <a:off x="7743837" y="2626503"/>
            <a:ext cx="642942" cy="666755"/>
          </a:xfrm>
          <a:prstGeom prst="rect">
            <a:avLst/>
          </a:prstGeom>
          <a:noFill/>
          <a:ln w="9525">
            <a:noFill/>
            <a:miter lim="800000"/>
            <a:headEnd/>
            <a:tailEnd/>
          </a:ln>
          <a:effectLst/>
        </p:spPr>
      </p:pic>
      <p:pic>
        <p:nvPicPr>
          <p:cNvPr id="16" name="Picture 5" descr="http://v.dxsbb.com/uploads/litimg/201603/5c35e8129774cc32.jpg"/>
          <p:cNvPicPr>
            <a:picLocks noChangeAspect="1" noChangeArrowheads="1"/>
          </p:cNvPicPr>
          <p:nvPr/>
        </p:nvPicPr>
        <p:blipFill>
          <a:blip r:embed="rId7"/>
          <a:srcRect/>
          <a:stretch>
            <a:fillRect/>
          </a:stretch>
        </p:blipFill>
        <p:spPr bwMode="auto">
          <a:xfrm>
            <a:off x="7672399" y="3966900"/>
            <a:ext cx="947571" cy="707520"/>
          </a:xfrm>
          <a:prstGeom prst="rect">
            <a:avLst/>
          </a:prstGeom>
          <a:noFill/>
        </p:spPr>
      </p:pic>
      <p:cxnSp>
        <p:nvCxnSpPr>
          <p:cNvPr id="17" name="直接箭头连接符 16"/>
          <p:cNvCxnSpPr/>
          <p:nvPr/>
        </p:nvCxnSpPr>
        <p:spPr>
          <a:xfrm rot="10800000" flipV="1">
            <a:off x="7029457" y="3052494"/>
            <a:ext cx="642942" cy="28575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cxnSpLocks/>
          </p:cNvCxnSpPr>
          <p:nvPr/>
        </p:nvCxnSpPr>
        <p:spPr>
          <a:xfrm>
            <a:off x="7001800" y="3858674"/>
            <a:ext cx="718109" cy="23390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22"/>
          <p:cNvSpPr txBox="1"/>
          <p:nvPr/>
        </p:nvSpPr>
        <p:spPr>
          <a:xfrm>
            <a:off x="7814646" y="3434030"/>
            <a:ext cx="663076" cy="369332"/>
          </a:xfrm>
          <a:prstGeom prst="rect">
            <a:avLst/>
          </a:prstGeom>
          <a:noFill/>
        </p:spPr>
        <p:txBody>
          <a:bodyPr wrap="square" rtlCol="0">
            <a:spAutoFit/>
          </a:bodyPr>
          <a:lstStyle/>
          <a:p>
            <a:r>
              <a:rPr lang="en-US" altLang="zh-CN" dirty="0"/>
              <a:t>OR</a:t>
            </a:r>
            <a:endParaRPr lang="zh-CN" altLang="en-US" dirty="0"/>
          </a:p>
        </p:txBody>
      </p:sp>
      <p:pic>
        <p:nvPicPr>
          <p:cNvPr id="20" name="Picture 6"/>
          <p:cNvPicPr>
            <a:picLocks noChangeAspect="1" noChangeArrowheads="1"/>
          </p:cNvPicPr>
          <p:nvPr/>
        </p:nvPicPr>
        <p:blipFill>
          <a:blip r:embed="rId8"/>
          <a:srcRect/>
          <a:stretch>
            <a:fillRect/>
          </a:stretch>
        </p:blipFill>
        <p:spPr bwMode="auto">
          <a:xfrm>
            <a:off x="8936037" y="3781640"/>
            <a:ext cx="2959630" cy="2576196"/>
          </a:xfrm>
          <a:prstGeom prst="rect">
            <a:avLst/>
          </a:prstGeom>
          <a:noFill/>
          <a:ln w="9525">
            <a:noFill/>
            <a:miter lim="800000"/>
            <a:headEnd/>
            <a:tailEnd/>
          </a:ln>
          <a:effectLst/>
        </p:spPr>
      </p:pic>
      <p:sp>
        <p:nvSpPr>
          <p:cNvPr id="2" name="文本框 1"/>
          <p:cNvSpPr txBox="1"/>
          <p:nvPr/>
        </p:nvSpPr>
        <p:spPr>
          <a:xfrm>
            <a:off x="142875" y="3784303"/>
            <a:ext cx="2119491" cy="1015663"/>
          </a:xfrm>
          <a:prstGeom prst="rect">
            <a:avLst/>
          </a:prstGeom>
          <a:noFill/>
        </p:spPr>
        <p:txBody>
          <a:bodyPr wrap="none" rtlCol="0">
            <a:spAutoFit/>
          </a:bodyPr>
          <a:lstStyle/>
          <a:p>
            <a:r>
              <a:rPr lang="zh-CN" altLang="en-US" sz="2000" dirty="0">
                <a:solidFill>
                  <a:schemeClr val="accent2"/>
                </a:solidFill>
              </a:rPr>
              <a:t>网站开发工程师</a:t>
            </a:r>
            <a:endParaRPr lang="en-US" altLang="zh-CN" sz="2000" dirty="0">
              <a:solidFill>
                <a:schemeClr val="accent2"/>
              </a:solidFill>
            </a:endParaRPr>
          </a:p>
          <a:p>
            <a:r>
              <a:rPr lang="en-US" altLang="zh-CN" sz="2000" dirty="0"/>
              <a:t>           </a:t>
            </a:r>
            <a:r>
              <a:rPr lang="en-US" altLang="zh-CN" sz="2000" dirty="0">
                <a:solidFill>
                  <a:srgbClr val="FF0000"/>
                </a:solidFill>
              </a:rPr>
              <a:t>+</a:t>
            </a:r>
          </a:p>
          <a:p>
            <a:r>
              <a:rPr lang="en-US" altLang="zh-CN" sz="2000" dirty="0">
                <a:solidFill>
                  <a:schemeClr val="accent6"/>
                </a:solidFill>
              </a:rPr>
              <a:t>   </a:t>
            </a:r>
            <a:r>
              <a:rPr lang="zh-CN" altLang="en-US" sz="2000" dirty="0">
                <a:solidFill>
                  <a:schemeClr val="accent6"/>
                </a:solidFill>
              </a:rPr>
              <a:t>美工 </a:t>
            </a:r>
            <a:r>
              <a:rPr lang="en-US" altLang="zh-CN" sz="2000" dirty="0">
                <a:solidFill>
                  <a:schemeClr val="accent6"/>
                </a:solidFill>
              </a:rPr>
              <a:t>or nobody</a:t>
            </a:r>
            <a:endParaRPr lang="zh-CN" altLang="en-US" sz="2000" dirty="0">
              <a:solidFill>
                <a:schemeClr val="accent6"/>
              </a:solidFill>
            </a:endParaRPr>
          </a:p>
        </p:txBody>
      </p:sp>
      <p:sp>
        <p:nvSpPr>
          <p:cNvPr id="22" name="文本框 21">
            <a:extLst>
              <a:ext uri="{FF2B5EF4-FFF2-40B4-BE49-F238E27FC236}">
                <a16:creationId xmlns:a16="http://schemas.microsoft.com/office/drawing/2014/main" id="{050756E3-5EB7-8841-ABB5-E359C94E6F86}"/>
              </a:ext>
            </a:extLst>
          </p:cNvPr>
          <p:cNvSpPr txBox="1"/>
          <p:nvPr/>
        </p:nvSpPr>
        <p:spPr>
          <a:xfrm>
            <a:off x="419086" y="1213294"/>
            <a:ext cx="7362825" cy="1938992"/>
          </a:xfrm>
          <a:prstGeom prst="rect">
            <a:avLst/>
          </a:prstGeom>
          <a:noFill/>
        </p:spPr>
        <p:txBody>
          <a:bodyPr wrap="square" rtlCol="0">
            <a:spAutoFit/>
          </a:bodyPr>
          <a:lstStyle/>
          <a:p>
            <a:pPr>
              <a:lnSpc>
                <a:spcPct val="150000"/>
              </a:lnSpc>
            </a:pPr>
            <a:r>
              <a:rPr lang="en-US" altLang="zh-CN" sz="2000" dirty="0"/>
              <a:t>1994</a:t>
            </a:r>
            <a:r>
              <a:rPr lang="zh-CN" altLang="en-US" sz="2000" dirty="0"/>
              <a:t>年，</a:t>
            </a:r>
            <a:r>
              <a:rPr lang="en-US" altLang="zh-CN" sz="2000" dirty="0"/>
              <a:t>PHP</a:t>
            </a:r>
            <a:r>
              <a:rPr lang="zh-CN" altLang="en-US" sz="2000" dirty="0"/>
              <a:t>诞生，</a:t>
            </a:r>
            <a:r>
              <a:rPr lang="en-US" altLang="zh-CN" sz="2000" dirty="0"/>
              <a:t>1995</a:t>
            </a:r>
            <a:r>
              <a:rPr lang="zh-CN" altLang="en-US" sz="2000" dirty="0"/>
              <a:t>年</a:t>
            </a:r>
            <a:r>
              <a:rPr lang="en-US" altLang="zh-CN" sz="2000" dirty="0"/>
              <a:t>PHP1.0</a:t>
            </a:r>
            <a:r>
              <a:rPr lang="zh-CN" altLang="en-US" sz="2000" dirty="0"/>
              <a:t>发布，</a:t>
            </a:r>
            <a:r>
              <a:rPr lang="en-US" altLang="zh-CN" sz="2000" dirty="0"/>
              <a:t>2004</a:t>
            </a:r>
            <a:r>
              <a:rPr lang="zh-CN" altLang="en-US" sz="2000" dirty="0"/>
              <a:t>年</a:t>
            </a:r>
            <a:r>
              <a:rPr lang="en-US" altLang="zh-CN" sz="2000" dirty="0"/>
              <a:t>PHP 5</a:t>
            </a:r>
            <a:r>
              <a:rPr lang="zh-CN" altLang="en-US" sz="2000" dirty="0"/>
              <a:t>发布。</a:t>
            </a:r>
            <a:endParaRPr lang="en-US" altLang="zh-CN" sz="2000" dirty="0"/>
          </a:p>
          <a:p>
            <a:pPr>
              <a:lnSpc>
                <a:spcPct val="150000"/>
              </a:lnSpc>
            </a:pPr>
            <a:r>
              <a:rPr lang="en-US" altLang="zh-CN" sz="2000" dirty="0"/>
              <a:t>1996</a:t>
            </a:r>
            <a:r>
              <a:rPr lang="zh-CN" altLang="en-US" sz="2000" dirty="0"/>
              <a:t>年，</a:t>
            </a:r>
            <a:r>
              <a:rPr lang="en-US" altLang="zh-CN" sz="2000" dirty="0"/>
              <a:t>ASP1.0</a:t>
            </a:r>
            <a:r>
              <a:rPr lang="zh-CN" altLang="en-US" sz="2000" dirty="0"/>
              <a:t>发布，</a:t>
            </a:r>
            <a:r>
              <a:rPr lang="en-US" altLang="zh-CN" sz="2000" dirty="0"/>
              <a:t>2000</a:t>
            </a:r>
            <a:r>
              <a:rPr lang="zh-CN" altLang="en-US" sz="2000" dirty="0"/>
              <a:t>年</a:t>
            </a:r>
            <a:r>
              <a:rPr lang="en-US" altLang="zh-CN" sz="2000" dirty="0"/>
              <a:t>ASP3.0</a:t>
            </a:r>
            <a:r>
              <a:rPr lang="zh-CN" altLang="en-US" sz="2000" dirty="0"/>
              <a:t>发布，</a:t>
            </a:r>
            <a:r>
              <a:rPr lang="en-US" altLang="zh-CN" sz="2000" dirty="0"/>
              <a:t>2001</a:t>
            </a:r>
            <a:r>
              <a:rPr lang="zh-CN" altLang="en-US" sz="2000" dirty="0"/>
              <a:t>年</a:t>
            </a:r>
            <a:r>
              <a:rPr lang="en-US" altLang="zh-CN" sz="2000" dirty="0"/>
              <a:t>ASP.net</a:t>
            </a:r>
            <a:r>
              <a:rPr lang="zh-CN" altLang="en-US" sz="2000" dirty="0"/>
              <a:t>。</a:t>
            </a:r>
            <a:endParaRPr lang="en-US" altLang="zh-CN" sz="2000" dirty="0"/>
          </a:p>
          <a:p>
            <a:pPr>
              <a:lnSpc>
                <a:spcPct val="150000"/>
              </a:lnSpc>
            </a:pPr>
            <a:r>
              <a:rPr lang="en-US" altLang="zh-CN" sz="2000" dirty="0"/>
              <a:t>1998</a:t>
            </a:r>
            <a:r>
              <a:rPr lang="zh-CN" altLang="en-US" sz="2000" dirty="0"/>
              <a:t>年，</a:t>
            </a:r>
            <a:r>
              <a:rPr lang="en-US" altLang="zh-CN" sz="2000" dirty="0"/>
              <a:t>JSP</a:t>
            </a:r>
            <a:r>
              <a:rPr lang="zh-CN" altLang="en-US" sz="2000" dirty="0"/>
              <a:t>诞生，</a:t>
            </a:r>
            <a:r>
              <a:rPr lang="en-US" altLang="zh-CN" sz="2000" dirty="0"/>
              <a:t>1999</a:t>
            </a:r>
            <a:r>
              <a:rPr lang="zh-CN" altLang="en-US" sz="2000" dirty="0"/>
              <a:t>年</a:t>
            </a:r>
            <a:r>
              <a:rPr lang="en-US" altLang="zh-CN" sz="2000" dirty="0"/>
              <a:t>JSP1.0</a:t>
            </a:r>
            <a:r>
              <a:rPr lang="zh-CN" altLang="en-US" sz="2000" dirty="0"/>
              <a:t>发布。</a:t>
            </a:r>
            <a:endParaRPr lang="en-US" altLang="zh-CN" sz="2000" dirty="0"/>
          </a:p>
          <a:p>
            <a:pPr>
              <a:lnSpc>
                <a:spcPct val="150000"/>
              </a:lnSpc>
            </a:pPr>
            <a:endParaRPr lang="zh-CN" altLang="en-US" sz="2000" dirty="0"/>
          </a:p>
        </p:txBody>
      </p:sp>
    </p:spTree>
    <p:extLst>
      <p:ext uri="{BB962C8B-B14F-4D97-AF65-F5344CB8AC3E}">
        <p14:creationId xmlns:p14="http://schemas.microsoft.com/office/powerpoint/2010/main" val="122141925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4692651" cy="523220"/>
          </a:xfrm>
          <a:prstGeom prst="rect">
            <a:avLst/>
          </a:prstGeom>
        </p:spPr>
        <p:txBody>
          <a:bodyPr>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42613" y="1253251"/>
            <a:ext cx="10234613" cy="1477328"/>
          </a:xfrm>
          <a:prstGeom prst="rect">
            <a:avLst/>
          </a:prstGeom>
          <a:noFill/>
        </p:spPr>
        <p:txBody>
          <a:bodyPr wrap="square" rtlCol="0">
            <a:spAutoFit/>
          </a:bodyPr>
          <a:lstStyle/>
          <a:p>
            <a:pPr>
              <a:lnSpc>
                <a:spcPct val="150000"/>
              </a:lnSpc>
            </a:pPr>
            <a:r>
              <a:rPr lang="en-US" altLang="zh-CN" sz="2000" dirty="0"/>
              <a:t>Web</a:t>
            </a:r>
            <a:r>
              <a:rPr lang="zh-CN" altLang="en-US" sz="2000" dirty="0"/>
              <a:t>系统日益复杂，</a:t>
            </a:r>
            <a:r>
              <a:rPr lang="en-US" altLang="zh-CN" sz="2000" dirty="0"/>
              <a:t>MVC</a:t>
            </a:r>
            <a:r>
              <a:rPr lang="zh-CN" altLang="en-US" sz="2000" dirty="0"/>
              <a:t>、</a:t>
            </a:r>
            <a:r>
              <a:rPr lang="en-US" altLang="zh-CN" sz="2000" dirty="0"/>
              <a:t>ORM</a:t>
            </a:r>
            <a:r>
              <a:rPr lang="zh-CN" altLang="en-US" sz="2000" dirty="0"/>
              <a:t>等概念被引入到</a:t>
            </a:r>
            <a:r>
              <a:rPr lang="en-US" altLang="zh-CN" sz="2000" dirty="0"/>
              <a:t>Web</a:t>
            </a:r>
            <a:r>
              <a:rPr lang="zh-CN" altLang="en-US" sz="2000" dirty="0"/>
              <a:t>开发中来。</a:t>
            </a:r>
            <a:endParaRPr lang="en-US" altLang="zh-CN" sz="2000" dirty="0"/>
          </a:p>
          <a:p>
            <a:pPr>
              <a:lnSpc>
                <a:spcPct val="150000"/>
              </a:lnSpc>
            </a:pPr>
            <a:r>
              <a:rPr lang="en-US" altLang="zh-CN" sz="2000" dirty="0"/>
              <a:t>2004</a:t>
            </a:r>
            <a:r>
              <a:rPr lang="zh-CN" altLang="en-US" sz="2000" dirty="0"/>
              <a:t>年</a:t>
            </a:r>
            <a:r>
              <a:rPr lang="en-US" altLang="zh-CN" sz="2000" dirty="0"/>
              <a:t>Ruby on Rails</a:t>
            </a:r>
            <a:r>
              <a:rPr lang="zh-CN" altLang="en-US" sz="2000" dirty="0"/>
              <a:t>，</a:t>
            </a:r>
            <a:r>
              <a:rPr lang="en-US" altLang="zh-CN" sz="2000" dirty="0"/>
              <a:t>2004</a:t>
            </a:r>
            <a:r>
              <a:rPr lang="zh-CN" altLang="en-US" sz="2000" dirty="0"/>
              <a:t>年</a:t>
            </a:r>
            <a:r>
              <a:rPr lang="en-US" altLang="zh-CN" sz="2000" dirty="0"/>
              <a:t>Struts</a:t>
            </a:r>
            <a:r>
              <a:rPr lang="zh-CN" altLang="en-US" sz="2000" dirty="0"/>
              <a:t>，</a:t>
            </a:r>
            <a:r>
              <a:rPr lang="en-US" altLang="zh-CN" sz="2000" dirty="0"/>
              <a:t>2005</a:t>
            </a:r>
            <a:r>
              <a:rPr lang="zh-CN" altLang="en-US" sz="2000" dirty="0"/>
              <a:t>年 </a:t>
            </a:r>
            <a:r>
              <a:rPr lang="en-US" altLang="zh-CN" sz="2000" dirty="0"/>
              <a:t>Django</a:t>
            </a:r>
            <a:r>
              <a:rPr lang="zh-CN" altLang="en-US" sz="2000" dirty="0"/>
              <a:t>，</a:t>
            </a:r>
            <a:r>
              <a:rPr lang="en-US" altLang="zh-CN" sz="2000" dirty="0"/>
              <a:t>2006</a:t>
            </a:r>
            <a:r>
              <a:rPr lang="zh-CN" altLang="en-US" sz="2000" dirty="0"/>
              <a:t>年</a:t>
            </a:r>
            <a:r>
              <a:rPr lang="en-US" altLang="zh-CN" sz="2000" dirty="0" err="1"/>
              <a:t>ThinkPHP</a:t>
            </a:r>
            <a:r>
              <a:rPr lang="en-US" altLang="zh-CN" sz="2000" dirty="0"/>
              <a:t>……</a:t>
            </a:r>
          </a:p>
          <a:p>
            <a:pPr>
              <a:lnSpc>
                <a:spcPct val="150000"/>
              </a:lnSpc>
            </a:pPr>
            <a:r>
              <a:rPr lang="en-US" altLang="zh-CN" sz="2000" dirty="0"/>
              <a:t>2001</a:t>
            </a:r>
            <a:r>
              <a:rPr lang="zh-CN" altLang="en-US" sz="2000" dirty="0"/>
              <a:t>年</a:t>
            </a:r>
            <a:r>
              <a:rPr lang="en-US" altLang="zh-CN" sz="2000" dirty="0"/>
              <a:t>Hibernate</a:t>
            </a:r>
            <a:r>
              <a:rPr lang="zh-CN" altLang="en-US" sz="2000" dirty="0"/>
              <a:t>，</a:t>
            </a:r>
            <a:r>
              <a:rPr lang="en-US" altLang="zh-CN" sz="2000" dirty="0"/>
              <a:t>2001</a:t>
            </a:r>
            <a:r>
              <a:rPr lang="zh-CN" altLang="en-US" sz="2000" dirty="0"/>
              <a:t>年</a:t>
            </a:r>
            <a:r>
              <a:rPr lang="en-US" altLang="zh-CN" sz="2000" dirty="0" err="1"/>
              <a:t>iBATIS</a:t>
            </a:r>
            <a:r>
              <a:rPr lang="zh-CN" altLang="en-US" sz="2000" dirty="0"/>
              <a:t>（</a:t>
            </a:r>
            <a:r>
              <a:rPr lang="en-US" altLang="zh-CN" sz="2000" dirty="0" err="1"/>
              <a:t>MyBatis</a:t>
            </a:r>
            <a:r>
              <a:rPr lang="zh-CN" altLang="en-US" sz="2000" dirty="0"/>
              <a:t>的前身）</a:t>
            </a:r>
          </a:p>
        </p:txBody>
      </p:sp>
      <p:sp>
        <p:nvSpPr>
          <p:cNvPr id="8" name="文本框 7"/>
          <p:cNvSpPr txBox="1"/>
          <p:nvPr/>
        </p:nvSpPr>
        <p:spPr>
          <a:xfrm>
            <a:off x="4495889" y="5895049"/>
            <a:ext cx="2082621" cy="369332"/>
          </a:xfrm>
          <a:prstGeom prst="rect">
            <a:avLst/>
          </a:prstGeom>
          <a:noFill/>
        </p:spPr>
        <p:txBody>
          <a:bodyPr wrap="none" rtlCol="0">
            <a:spAutoFit/>
          </a:bodyPr>
          <a:lstStyle/>
          <a:p>
            <a:r>
              <a:rPr lang="zh-CN" altLang="en-US" b="1" dirty="0"/>
              <a:t>后端</a:t>
            </a:r>
            <a:r>
              <a:rPr lang="en-US" altLang="zh-CN" b="1" dirty="0"/>
              <a:t>MVC</a:t>
            </a:r>
            <a:r>
              <a:rPr lang="zh-CN" altLang="en-US" b="1" dirty="0"/>
              <a:t>框架时代</a:t>
            </a:r>
          </a:p>
        </p:txBody>
      </p:sp>
      <p:pic>
        <p:nvPicPr>
          <p:cNvPr id="7" name="图片 6"/>
          <p:cNvPicPr>
            <a:picLocks noChangeAspect="1"/>
          </p:cNvPicPr>
          <p:nvPr/>
        </p:nvPicPr>
        <p:blipFill>
          <a:blip r:embed="rId3"/>
          <a:stretch>
            <a:fillRect/>
          </a:stretch>
        </p:blipFill>
        <p:spPr>
          <a:xfrm>
            <a:off x="2219326" y="2999449"/>
            <a:ext cx="6200775" cy="2895600"/>
          </a:xfrm>
          <a:prstGeom prst="rect">
            <a:avLst/>
          </a:prstGeom>
        </p:spPr>
      </p:pic>
      <p:sp>
        <p:nvSpPr>
          <p:cNvPr id="10" name="文本框 9">
            <a:extLst>
              <a:ext uri="{FF2B5EF4-FFF2-40B4-BE49-F238E27FC236}">
                <a16:creationId xmlns:a16="http://schemas.microsoft.com/office/drawing/2014/main" id="{16F44501-E70C-A74E-B10E-D98776EA7EAE}"/>
              </a:ext>
            </a:extLst>
          </p:cNvPr>
          <p:cNvSpPr txBox="1"/>
          <p:nvPr/>
        </p:nvSpPr>
        <p:spPr>
          <a:xfrm>
            <a:off x="8937040" y="4354320"/>
            <a:ext cx="2162772" cy="1015663"/>
          </a:xfrm>
          <a:prstGeom prst="rect">
            <a:avLst/>
          </a:prstGeom>
          <a:noFill/>
        </p:spPr>
        <p:txBody>
          <a:bodyPr wrap="none" rtlCol="0">
            <a:spAutoFit/>
          </a:bodyPr>
          <a:lstStyle/>
          <a:p>
            <a:r>
              <a:rPr lang="zh-CN" altLang="en-US" sz="2000" dirty="0">
                <a:solidFill>
                  <a:schemeClr val="accent2"/>
                </a:solidFill>
              </a:rPr>
              <a:t>后端开发工程师</a:t>
            </a:r>
            <a:endParaRPr lang="en-US" altLang="zh-CN" sz="2000" dirty="0">
              <a:solidFill>
                <a:schemeClr val="accent2"/>
              </a:solidFill>
            </a:endParaRPr>
          </a:p>
          <a:p>
            <a:r>
              <a:rPr lang="en-US" altLang="zh-CN" sz="2000" dirty="0"/>
              <a:t>           </a:t>
            </a:r>
            <a:r>
              <a:rPr lang="en-US" altLang="zh-CN" sz="2000" dirty="0">
                <a:solidFill>
                  <a:srgbClr val="FF0000"/>
                </a:solidFill>
              </a:rPr>
              <a:t>+</a:t>
            </a:r>
          </a:p>
          <a:p>
            <a:r>
              <a:rPr lang="en-US" altLang="zh-CN" sz="2000" dirty="0">
                <a:solidFill>
                  <a:schemeClr val="accent6"/>
                </a:solidFill>
              </a:rPr>
              <a:t> </a:t>
            </a:r>
            <a:r>
              <a:rPr lang="zh-CN" altLang="en-US" sz="2000" dirty="0">
                <a:solidFill>
                  <a:schemeClr val="accent6"/>
                </a:solidFill>
              </a:rPr>
              <a:t>前端开发 </a:t>
            </a:r>
            <a:r>
              <a:rPr lang="en-US" altLang="zh-CN" sz="2000" dirty="0">
                <a:solidFill>
                  <a:schemeClr val="accent6"/>
                </a:solidFill>
              </a:rPr>
              <a:t>or </a:t>
            </a:r>
            <a:r>
              <a:rPr lang="zh-CN" altLang="en-US" sz="2000" dirty="0">
                <a:solidFill>
                  <a:schemeClr val="accent6"/>
                </a:solidFill>
              </a:rPr>
              <a:t>美工</a:t>
            </a:r>
          </a:p>
        </p:txBody>
      </p:sp>
    </p:spTree>
    <p:extLst>
      <p:ext uri="{BB962C8B-B14F-4D97-AF65-F5344CB8AC3E}">
        <p14:creationId xmlns:p14="http://schemas.microsoft.com/office/powerpoint/2010/main" val="426588789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pic>
        <p:nvPicPr>
          <p:cNvPr id="42" name="Picture 2"/>
          <p:cNvPicPr>
            <a:picLocks noChangeAspect="1" noChangeArrowheads="1"/>
          </p:cNvPicPr>
          <p:nvPr/>
        </p:nvPicPr>
        <p:blipFill>
          <a:blip r:embed="rId3"/>
          <a:srcRect/>
          <a:stretch>
            <a:fillRect/>
          </a:stretch>
        </p:blipFill>
        <p:spPr bwMode="auto">
          <a:xfrm>
            <a:off x="1200136" y="3290853"/>
            <a:ext cx="4600575" cy="1971675"/>
          </a:xfrm>
          <a:prstGeom prst="rect">
            <a:avLst/>
          </a:prstGeom>
          <a:noFill/>
          <a:ln w="9525">
            <a:noFill/>
            <a:miter lim="800000"/>
            <a:headEnd/>
            <a:tailEnd/>
          </a:ln>
          <a:effectLst/>
        </p:spPr>
      </p:pic>
      <p:pic>
        <p:nvPicPr>
          <p:cNvPr id="54" name="Picture 3"/>
          <p:cNvPicPr>
            <a:picLocks noChangeAspect="1" noChangeArrowheads="1"/>
          </p:cNvPicPr>
          <p:nvPr/>
        </p:nvPicPr>
        <p:blipFill>
          <a:blip r:embed="rId4"/>
          <a:srcRect/>
          <a:stretch>
            <a:fillRect/>
          </a:stretch>
        </p:blipFill>
        <p:spPr bwMode="auto">
          <a:xfrm>
            <a:off x="1728776" y="1630041"/>
            <a:ext cx="3286148" cy="1240689"/>
          </a:xfrm>
          <a:prstGeom prst="rect">
            <a:avLst/>
          </a:prstGeom>
          <a:noFill/>
          <a:ln w="9525">
            <a:noFill/>
            <a:miter lim="800000"/>
            <a:headEnd/>
            <a:tailEnd/>
          </a:ln>
          <a:effectLst/>
        </p:spPr>
      </p:pic>
      <p:pic>
        <p:nvPicPr>
          <p:cNvPr id="56" name="Picture 5"/>
          <p:cNvPicPr>
            <a:picLocks noChangeAspect="1" noChangeArrowheads="1"/>
          </p:cNvPicPr>
          <p:nvPr/>
        </p:nvPicPr>
        <p:blipFill>
          <a:blip r:embed="rId5"/>
          <a:srcRect/>
          <a:stretch>
            <a:fillRect/>
          </a:stretch>
        </p:blipFill>
        <p:spPr bwMode="auto">
          <a:xfrm>
            <a:off x="6348608" y="3127927"/>
            <a:ext cx="4504307" cy="2285992"/>
          </a:xfrm>
          <a:prstGeom prst="rect">
            <a:avLst/>
          </a:prstGeom>
          <a:noFill/>
          <a:ln w="9525">
            <a:noFill/>
            <a:miter lim="800000"/>
            <a:headEnd/>
            <a:tailEnd/>
          </a:ln>
          <a:effectLst/>
        </p:spPr>
      </p:pic>
      <p:pic>
        <p:nvPicPr>
          <p:cNvPr id="4" name="图片 3"/>
          <p:cNvPicPr>
            <a:picLocks noChangeAspect="1"/>
          </p:cNvPicPr>
          <p:nvPr/>
        </p:nvPicPr>
        <p:blipFill>
          <a:blip r:embed="rId6"/>
          <a:stretch>
            <a:fillRect/>
          </a:stretch>
        </p:blipFill>
        <p:spPr>
          <a:xfrm>
            <a:off x="6096000" y="1671466"/>
            <a:ext cx="5009524" cy="990476"/>
          </a:xfrm>
          <a:prstGeom prst="rect">
            <a:avLst/>
          </a:prstGeom>
        </p:spPr>
      </p:pic>
    </p:spTree>
    <p:extLst>
      <p:ext uri="{BB962C8B-B14F-4D97-AF65-F5344CB8AC3E}">
        <p14:creationId xmlns:p14="http://schemas.microsoft.com/office/powerpoint/2010/main" val="286637598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TextBox 4"/>
          <p:cNvSpPr txBox="1"/>
          <p:nvPr/>
        </p:nvSpPr>
        <p:spPr>
          <a:xfrm>
            <a:off x="3201464" y="5720979"/>
            <a:ext cx="6421471" cy="461665"/>
          </a:xfrm>
          <a:prstGeom prst="rect">
            <a:avLst/>
          </a:prstGeom>
          <a:noFill/>
        </p:spPr>
        <p:txBody>
          <a:bodyPr wrap="square" rtlCol="0">
            <a:spAutoFit/>
          </a:bodyPr>
          <a:lstStyle/>
          <a:p>
            <a:r>
              <a:rPr lang="zh-CN" altLang="en-US" sz="2400" dirty="0">
                <a:latin typeface="+mn-ea"/>
                <a:ea typeface="+mn-ea"/>
              </a:rPr>
              <a:t>前后端半分离的方案（</a:t>
            </a:r>
            <a:r>
              <a:rPr lang="en-US" altLang="zh-CN" sz="2400" b="1" dirty="0">
                <a:solidFill>
                  <a:srgbClr val="FF0000"/>
                </a:solidFill>
                <a:latin typeface="+mn-ea"/>
                <a:ea typeface="+mn-ea"/>
              </a:rPr>
              <a:t>AJAX+JSON</a:t>
            </a:r>
            <a:r>
              <a:rPr lang="zh-CN" altLang="en-US" sz="2400" dirty="0">
                <a:latin typeface="+mn-ea"/>
                <a:ea typeface="+mn-ea"/>
              </a:rPr>
              <a:t>）</a:t>
            </a:r>
          </a:p>
        </p:txBody>
      </p:sp>
      <p:pic>
        <p:nvPicPr>
          <p:cNvPr id="56" name="图片 55"/>
          <p:cNvPicPr>
            <a:picLocks noChangeAspect="1"/>
          </p:cNvPicPr>
          <p:nvPr/>
        </p:nvPicPr>
        <p:blipFill>
          <a:blip r:embed="rId3"/>
          <a:stretch>
            <a:fillRect/>
          </a:stretch>
        </p:blipFill>
        <p:spPr>
          <a:xfrm>
            <a:off x="1353833" y="1419296"/>
            <a:ext cx="9639746" cy="4301683"/>
          </a:xfrm>
          <a:prstGeom prst="rect">
            <a:avLst/>
          </a:prstGeom>
        </p:spPr>
      </p:pic>
    </p:spTree>
    <p:extLst>
      <p:ext uri="{BB962C8B-B14F-4D97-AF65-F5344CB8AC3E}">
        <p14:creationId xmlns:p14="http://schemas.microsoft.com/office/powerpoint/2010/main" val="118607724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10" name="文本占位符 2"/>
          <p:cNvSpPr txBox="1">
            <a:spLocks/>
          </p:cNvSpPr>
          <p:nvPr/>
        </p:nvSpPr>
        <p:spPr>
          <a:xfrm>
            <a:off x="448732" y="1262157"/>
            <a:ext cx="11458575" cy="4333685"/>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CN" sz="2400" dirty="0"/>
              <a:t>AJAX</a:t>
            </a:r>
            <a:r>
              <a:rPr lang="zh-CN" altLang="en-US" sz="2400" dirty="0"/>
              <a:t>概念</a:t>
            </a:r>
            <a:endParaRPr lang="en-US" altLang="zh-CN" sz="2400" dirty="0"/>
          </a:p>
          <a:p>
            <a:pPr lvl="1" eaLnBrk="1" hangingPunct="1">
              <a:lnSpc>
                <a:spcPct val="150000"/>
              </a:lnSpc>
            </a:pPr>
            <a:r>
              <a:rPr lang="en-US" altLang="zh-CN" sz="2000" dirty="0">
                <a:solidFill>
                  <a:srgbClr val="FF0000"/>
                </a:solidFill>
              </a:rPr>
              <a:t>A</a:t>
            </a:r>
            <a:r>
              <a:rPr lang="en-US" altLang="zh-CN" sz="2000" dirty="0"/>
              <a:t>synchronous </a:t>
            </a:r>
            <a:r>
              <a:rPr lang="en-US" altLang="zh-CN" sz="2000" dirty="0" err="1">
                <a:solidFill>
                  <a:srgbClr val="FF0000"/>
                </a:solidFill>
              </a:rPr>
              <a:t>J</a:t>
            </a:r>
            <a:r>
              <a:rPr lang="en-US" altLang="zh-CN" sz="2000" dirty="0" err="1"/>
              <a:t>avascript</a:t>
            </a:r>
            <a:r>
              <a:rPr lang="en-US" altLang="zh-CN" sz="2000" dirty="0"/>
              <a:t> </a:t>
            </a:r>
            <a:r>
              <a:rPr lang="en-US" altLang="zh-CN" sz="2000" dirty="0">
                <a:solidFill>
                  <a:srgbClr val="FF0000"/>
                </a:solidFill>
              </a:rPr>
              <a:t>A</a:t>
            </a:r>
            <a:r>
              <a:rPr lang="en-US" altLang="zh-CN" sz="2000" dirty="0"/>
              <a:t>nd </a:t>
            </a:r>
            <a:r>
              <a:rPr lang="en-US" altLang="zh-CN" sz="2000" dirty="0">
                <a:solidFill>
                  <a:srgbClr val="FF0000"/>
                </a:solidFill>
              </a:rPr>
              <a:t>X</a:t>
            </a:r>
            <a:r>
              <a:rPr lang="en-US" altLang="zh-CN" sz="2000" dirty="0"/>
              <a:t>ML</a:t>
            </a:r>
            <a:r>
              <a:rPr lang="zh-CN" altLang="en-US" sz="2000" dirty="0"/>
              <a:t>（异步</a:t>
            </a:r>
            <a:r>
              <a:rPr lang="en-US" altLang="zh-CN" sz="2000" dirty="0"/>
              <a:t>JavaScript</a:t>
            </a:r>
            <a:r>
              <a:rPr lang="zh-CN" altLang="en-US" sz="2000" dirty="0"/>
              <a:t>和</a:t>
            </a:r>
            <a:r>
              <a:rPr lang="en-US" altLang="zh-CN" sz="2000" dirty="0"/>
              <a:t>XML</a:t>
            </a:r>
            <a:r>
              <a:rPr lang="zh-CN" altLang="en-US" sz="2000" dirty="0"/>
              <a:t>）</a:t>
            </a:r>
            <a:endParaRPr lang="en-US" altLang="zh-CN" sz="2000" dirty="0"/>
          </a:p>
          <a:p>
            <a:pPr lvl="1" eaLnBrk="1" hangingPunct="1">
              <a:lnSpc>
                <a:spcPct val="150000"/>
              </a:lnSpc>
            </a:pPr>
            <a:r>
              <a:rPr lang="en-US" altLang="zh-CN" sz="2000" dirty="0"/>
              <a:t>AJAX</a:t>
            </a:r>
            <a:r>
              <a:rPr lang="zh-CN" altLang="en-US" sz="2000" dirty="0"/>
              <a:t>不是一种新的编程语言，而是一种用于创建更好更快交互性更强的</a:t>
            </a:r>
            <a:r>
              <a:rPr lang="en-US" altLang="zh-CN" sz="2000" dirty="0"/>
              <a:t>Web</a:t>
            </a:r>
            <a:r>
              <a:rPr lang="zh-CN" altLang="en-US" sz="2000" dirty="0"/>
              <a:t>应用程序的技术。</a:t>
            </a:r>
            <a:endParaRPr lang="en-US" altLang="zh-CN" sz="2000" dirty="0"/>
          </a:p>
          <a:p>
            <a:pPr lvl="1" eaLnBrk="1" hangingPunct="1">
              <a:lnSpc>
                <a:spcPct val="150000"/>
              </a:lnSpc>
            </a:pPr>
            <a:r>
              <a:rPr lang="zh-CN" altLang="en-US" sz="2000" dirty="0"/>
              <a:t>使用</a:t>
            </a:r>
            <a:r>
              <a:rPr lang="en-US" altLang="zh-CN" sz="2000" dirty="0" err="1"/>
              <a:t>Javascript</a:t>
            </a:r>
            <a:r>
              <a:rPr lang="zh-CN" altLang="en-US" sz="2000" dirty="0"/>
              <a:t>向服务器提出请求并处理响应而不阻塞用户，即可以在</a:t>
            </a:r>
            <a:r>
              <a:rPr lang="zh-CN" altLang="en-US" sz="2000" dirty="0">
                <a:solidFill>
                  <a:srgbClr val="FF0000"/>
                </a:solidFill>
              </a:rPr>
              <a:t>不重新加载整个网页的情况下，对网页的某部分进行更新。</a:t>
            </a:r>
          </a:p>
          <a:p>
            <a:pPr lvl="1" eaLnBrk="1" hangingPunct="1">
              <a:lnSpc>
                <a:spcPct val="150000"/>
              </a:lnSpc>
            </a:pPr>
            <a:r>
              <a:rPr lang="zh-CN" altLang="en-US" sz="2000" dirty="0"/>
              <a:t>传统的网页（不使用 </a:t>
            </a:r>
            <a:r>
              <a:rPr lang="en-US" altLang="zh-CN" sz="2000" dirty="0"/>
              <a:t>AJAX</a:t>
            </a:r>
            <a:r>
              <a:rPr lang="zh-CN" altLang="en-US" sz="2000" dirty="0"/>
              <a:t>）如果需要更新内容，必须重载整个网页页面。</a:t>
            </a:r>
            <a:endParaRPr lang="en-US" altLang="zh-CN" sz="2000" dirty="0"/>
          </a:p>
          <a:p>
            <a:pPr lvl="1" eaLnBrk="1" hangingPunct="1">
              <a:lnSpc>
                <a:spcPct val="150000"/>
              </a:lnSpc>
            </a:pPr>
            <a:r>
              <a:rPr lang="en-US" altLang="zh-CN" sz="2000" dirty="0"/>
              <a:t>AJAX</a:t>
            </a:r>
            <a:r>
              <a:rPr lang="zh-CN" altLang="en-US" sz="2000" dirty="0"/>
              <a:t>的核心对象是</a:t>
            </a:r>
            <a:r>
              <a:rPr lang="en-US" altLang="zh-CN" sz="2000" dirty="0" err="1"/>
              <a:t>XMLHTTPRequest</a:t>
            </a:r>
            <a:r>
              <a:rPr lang="zh-CN" altLang="en-US" sz="2000" dirty="0"/>
              <a:t>。</a:t>
            </a:r>
            <a:endParaRPr lang="en-US" altLang="zh-CN" sz="2000" dirty="0"/>
          </a:p>
          <a:p>
            <a:pPr lvl="1" eaLnBrk="1" hangingPunct="1">
              <a:lnSpc>
                <a:spcPct val="150000"/>
              </a:lnSpc>
            </a:pPr>
            <a:r>
              <a:rPr lang="zh-CN" altLang="en-US" sz="2000" dirty="0"/>
              <a:t>示例：</a:t>
            </a:r>
            <a:r>
              <a:rPr lang="en-US" altLang="zh-CN" sz="2000" dirty="0"/>
              <a:t> </a:t>
            </a:r>
            <a:r>
              <a:rPr lang="en-US" altLang="zh-CN" sz="1600" dirty="0">
                <a:hlinkClick r:id="rId3"/>
              </a:rPr>
              <a:t>http://www.runoob.com/try/try.php?filename=tryajax_first</a:t>
            </a:r>
            <a:endParaRPr lang="zh-CN" altLang="en-US" dirty="0"/>
          </a:p>
        </p:txBody>
      </p:sp>
    </p:spTree>
    <p:extLst>
      <p:ext uri="{BB962C8B-B14F-4D97-AF65-F5344CB8AC3E}">
        <p14:creationId xmlns:p14="http://schemas.microsoft.com/office/powerpoint/2010/main" val="216248318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430478" y="1289835"/>
            <a:ext cx="9555160" cy="3329639"/>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CN" sz="2400" dirty="0"/>
              <a:t>JSON</a:t>
            </a:r>
            <a:r>
              <a:rPr lang="zh-CN" altLang="en-US" sz="2400" dirty="0"/>
              <a:t>概念</a:t>
            </a:r>
            <a:r>
              <a:rPr lang="en-US" altLang="zh-CN" sz="2400" dirty="0">
                <a:hlinkClick r:id="rId3"/>
              </a:rPr>
              <a:t>https://www.runoob.com/json/json-tutorial.html</a:t>
            </a:r>
            <a:endParaRPr lang="en-US" altLang="zh-CN" sz="2400" dirty="0"/>
          </a:p>
          <a:p>
            <a:pPr lvl="1" eaLnBrk="1" hangingPunct="1">
              <a:lnSpc>
                <a:spcPct val="150000"/>
              </a:lnSpc>
            </a:pPr>
            <a:r>
              <a:rPr lang="en-US" sz="2000" dirty="0"/>
              <a:t>JSON: </a:t>
            </a:r>
            <a:r>
              <a:rPr lang="en-US" sz="2000" b="1" dirty="0">
                <a:solidFill>
                  <a:srgbClr val="FF0000"/>
                </a:solidFill>
              </a:rPr>
              <a:t>J</a:t>
            </a:r>
            <a:r>
              <a:rPr lang="en-US" sz="2000" dirty="0"/>
              <a:t>ava</a:t>
            </a:r>
            <a:r>
              <a:rPr lang="en-US" sz="2000" b="1" dirty="0">
                <a:solidFill>
                  <a:srgbClr val="FF0000"/>
                </a:solidFill>
              </a:rPr>
              <a:t>S</a:t>
            </a:r>
            <a:r>
              <a:rPr lang="en-US" sz="2000" dirty="0"/>
              <a:t>cript </a:t>
            </a:r>
            <a:r>
              <a:rPr lang="en-US" sz="2000" b="1" dirty="0">
                <a:solidFill>
                  <a:srgbClr val="FF0000"/>
                </a:solidFill>
              </a:rPr>
              <a:t>O</a:t>
            </a:r>
            <a:r>
              <a:rPr lang="en-US" sz="2000" dirty="0"/>
              <a:t>bject </a:t>
            </a:r>
            <a:r>
              <a:rPr lang="en-US" sz="2000" b="1" dirty="0">
                <a:solidFill>
                  <a:srgbClr val="FF0000"/>
                </a:solidFill>
              </a:rPr>
              <a:t>N</a:t>
            </a:r>
            <a:r>
              <a:rPr lang="en-US" sz="2000" dirty="0"/>
              <a:t>otation(JavaScript </a:t>
            </a:r>
            <a:r>
              <a:rPr lang="zh-CN" altLang="en-US" sz="2000" dirty="0"/>
              <a:t>对象表示法</a:t>
            </a:r>
            <a:r>
              <a:rPr lang="en-US" altLang="zh-CN" sz="2000" dirty="0"/>
              <a:t>)</a:t>
            </a:r>
          </a:p>
          <a:p>
            <a:pPr lvl="1" eaLnBrk="1" hangingPunct="1">
              <a:lnSpc>
                <a:spcPct val="150000"/>
              </a:lnSpc>
            </a:pPr>
            <a:r>
              <a:rPr lang="en-US" altLang="zh-CN" sz="2000" dirty="0"/>
              <a:t>JSON</a:t>
            </a:r>
            <a:r>
              <a:rPr lang="zh-CN" altLang="en-US" sz="2000" dirty="0"/>
              <a:t>使用文本数据来描述数据对象，类似 </a:t>
            </a:r>
            <a:r>
              <a:rPr lang="en-US" sz="2000" dirty="0"/>
              <a:t>XML。</a:t>
            </a:r>
          </a:p>
          <a:p>
            <a:pPr lvl="1" eaLnBrk="1" hangingPunct="1">
              <a:lnSpc>
                <a:spcPct val="150000"/>
              </a:lnSpc>
            </a:pPr>
            <a:r>
              <a:rPr lang="en-US" sz="2000" dirty="0"/>
              <a:t>JSON </a:t>
            </a:r>
            <a:r>
              <a:rPr lang="zh-CN" altLang="en-US" sz="2000" dirty="0"/>
              <a:t>比 </a:t>
            </a:r>
            <a:r>
              <a:rPr lang="en-US" sz="2000" dirty="0"/>
              <a:t>XML </a:t>
            </a:r>
            <a:r>
              <a:rPr lang="zh-CN" altLang="en-US" sz="2000" dirty="0"/>
              <a:t>更小、更快，更易解析。</a:t>
            </a:r>
            <a:endParaRPr lang="zh-CN" altLang="en-US" dirty="0"/>
          </a:p>
        </p:txBody>
      </p:sp>
      <p:sp>
        <p:nvSpPr>
          <p:cNvPr id="8" name="TextBox 4"/>
          <p:cNvSpPr txBox="1"/>
          <p:nvPr/>
        </p:nvSpPr>
        <p:spPr>
          <a:xfrm>
            <a:off x="2641048" y="3636435"/>
            <a:ext cx="6572296" cy="2246769"/>
          </a:xfrm>
          <a:prstGeom prst="rect">
            <a:avLst/>
          </a:prstGeom>
          <a:noFill/>
        </p:spPr>
        <p:txBody>
          <a:bodyPr wrap="square" rtlCol="0">
            <a:spAutoFit/>
          </a:bodyPr>
          <a:lstStyle/>
          <a:p>
            <a:r>
              <a:rPr lang="en-US" sz="2000" dirty="0">
                <a:latin typeface="+mn-ea"/>
                <a:ea typeface="+mn-ea"/>
              </a:rPr>
              <a:t>{</a:t>
            </a:r>
            <a:br>
              <a:rPr lang="en-US" sz="2000" dirty="0">
                <a:latin typeface="+mn-ea"/>
                <a:ea typeface="+mn-ea"/>
              </a:rPr>
            </a:br>
            <a:r>
              <a:rPr lang="en-US" sz="2000" dirty="0">
                <a:latin typeface="+mn-ea"/>
                <a:ea typeface="+mn-ea"/>
              </a:rPr>
              <a:t>   "employees": [</a:t>
            </a:r>
            <a:br>
              <a:rPr lang="en-US" sz="2000" dirty="0">
                <a:latin typeface="+mn-ea"/>
                <a:ea typeface="+mn-ea"/>
              </a:rPr>
            </a:br>
            <a:r>
              <a:rPr lang="en-US" sz="2000" dirty="0">
                <a:latin typeface="+mn-ea"/>
                <a:ea typeface="+mn-ea"/>
              </a:rPr>
              <a:t>       { "</a:t>
            </a:r>
            <a:r>
              <a:rPr lang="en-US" sz="2000" dirty="0" err="1">
                <a:latin typeface="+mn-ea"/>
                <a:ea typeface="+mn-ea"/>
              </a:rPr>
              <a:t>firstName</a:t>
            </a:r>
            <a:r>
              <a:rPr lang="en-US" sz="2000" dirty="0">
                <a:latin typeface="+mn-ea"/>
                <a:ea typeface="+mn-ea"/>
              </a:rPr>
              <a:t>":"John" , "</a:t>
            </a:r>
            <a:r>
              <a:rPr lang="en-US" sz="2000" dirty="0" err="1">
                <a:latin typeface="+mn-ea"/>
                <a:ea typeface="+mn-ea"/>
              </a:rPr>
              <a:t>lastName</a:t>
            </a:r>
            <a:r>
              <a:rPr lang="en-US" sz="2000" dirty="0">
                <a:latin typeface="+mn-ea"/>
                <a:ea typeface="+mn-ea"/>
              </a:rPr>
              <a:t>":"Doe" }, </a:t>
            </a:r>
            <a:br>
              <a:rPr lang="en-US" sz="2000" dirty="0">
                <a:latin typeface="+mn-ea"/>
                <a:ea typeface="+mn-ea"/>
              </a:rPr>
            </a:br>
            <a:r>
              <a:rPr lang="en-US" sz="2000" dirty="0">
                <a:latin typeface="+mn-ea"/>
                <a:ea typeface="+mn-ea"/>
              </a:rPr>
              <a:t>       { "</a:t>
            </a:r>
            <a:r>
              <a:rPr lang="en-US" sz="2000" dirty="0" err="1">
                <a:latin typeface="+mn-ea"/>
                <a:ea typeface="+mn-ea"/>
              </a:rPr>
              <a:t>firstName</a:t>
            </a:r>
            <a:r>
              <a:rPr lang="en-US" sz="2000" dirty="0">
                <a:latin typeface="+mn-ea"/>
                <a:ea typeface="+mn-ea"/>
              </a:rPr>
              <a:t>":"Anna" , "</a:t>
            </a:r>
            <a:r>
              <a:rPr lang="en-US" sz="2000" dirty="0" err="1">
                <a:latin typeface="+mn-ea"/>
                <a:ea typeface="+mn-ea"/>
              </a:rPr>
              <a:t>lastName</a:t>
            </a:r>
            <a:r>
              <a:rPr lang="en-US" sz="2000" dirty="0">
                <a:latin typeface="+mn-ea"/>
                <a:ea typeface="+mn-ea"/>
              </a:rPr>
              <a:t>":"Smith" }, </a:t>
            </a:r>
            <a:br>
              <a:rPr lang="en-US" sz="2000" dirty="0">
                <a:latin typeface="+mn-ea"/>
                <a:ea typeface="+mn-ea"/>
              </a:rPr>
            </a:br>
            <a:r>
              <a:rPr lang="en-US" sz="2000" dirty="0">
                <a:latin typeface="+mn-ea"/>
                <a:ea typeface="+mn-ea"/>
              </a:rPr>
              <a:t>       { "</a:t>
            </a:r>
            <a:r>
              <a:rPr lang="en-US" sz="2000" dirty="0" err="1">
                <a:latin typeface="+mn-ea"/>
                <a:ea typeface="+mn-ea"/>
              </a:rPr>
              <a:t>firstName</a:t>
            </a:r>
            <a:r>
              <a:rPr lang="en-US" sz="2000" dirty="0">
                <a:latin typeface="+mn-ea"/>
                <a:ea typeface="+mn-ea"/>
              </a:rPr>
              <a:t>":"Peter" , "</a:t>
            </a:r>
            <a:r>
              <a:rPr lang="en-US" sz="2000" dirty="0" err="1">
                <a:latin typeface="+mn-ea"/>
                <a:ea typeface="+mn-ea"/>
              </a:rPr>
              <a:t>lastName</a:t>
            </a:r>
            <a:r>
              <a:rPr lang="en-US" sz="2000" dirty="0">
                <a:latin typeface="+mn-ea"/>
                <a:ea typeface="+mn-ea"/>
              </a:rPr>
              <a:t>":"Jones" }</a:t>
            </a:r>
            <a:br>
              <a:rPr lang="en-US" sz="2000" dirty="0">
                <a:latin typeface="+mn-ea"/>
                <a:ea typeface="+mn-ea"/>
              </a:rPr>
            </a:br>
            <a:r>
              <a:rPr lang="en-US" sz="2000" dirty="0">
                <a:latin typeface="+mn-ea"/>
                <a:ea typeface="+mn-ea"/>
              </a:rPr>
              <a:t>    ]</a:t>
            </a:r>
            <a:br>
              <a:rPr lang="en-US" sz="2000" dirty="0">
                <a:latin typeface="+mn-ea"/>
                <a:ea typeface="+mn-ea"/>
              </a:rPr>
            </a:br>
            <a:r>
              <a:rPr lang="en-US" sz="2000" dirty="0">
                <a:latin typeface="+mn-ea"/>
                <a:ea typeface="+mn-ea"/>
              </a:rPr>
              <a:t>}</a:t>
            </a:r>
            <a:endParaRPr lang="zh-CN" altLang="en-US" sz="2000" dirty="0">
              <a:latin typeface="+mn-ea"/>
              <a:ea typeface="+mn-ea"/>
            </a:endParaRPr>
          </a:p>
        </p:txBody>
      </p:sp>
    </p:spTree>
    <p:extLst>
      <p:ext uri="{BB962C8B-B14F-4D97-AF65-F5344CB8AC3E}">
        <p14:creationId xmlns:p14="http://schemas.microsoft.com/office/powerpoint/2010/main" val="149310560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379678" y="1247502"/>
            <a:ext cx="11254580" cy="4975498"/>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CN" sz="2000" dirty="0"/>
              <a:t>AJAX</a:t>
            </a:r>
            <a:r>
              <a:rPr lang="zh-CN" altLang="en-US" sz="2000" dirty="0"/>
              <a:t>仅解决了不重新加载整个网页的情况下，向服务器发起请求获取数据，然后对网页的局部进行更新。</a:t>
            </a:r>
            <a:endParaRPr lang="en-US" altLang="zh-CN" sz="2000" dirty="0"/>
          </a:p>
          <a:p>
            <a:pPr eaLnBrk="1" hangingPunct="1">
              <a:lnSpc>
                <a:spcPct val="150000"/>
              </a:lnSpc>
            </a:pPr>
            <a:r>
              <a:rPr lang="zh-CN" altLang="en-US" sz="2000" dirty="0"/>
              <a:t>但现代</a:t>
            </a:r>
            <a:r>
              <a:rPr lang="en-US" altLang="zh-CN" sz="2000" dirty="0"/>
              <a:t>Web</a:t>
            </a:r>
            <a:r>
              <a:rPr lang="zh-CN" altLang="en-US" sz="2000" dirty="0"/>
              <a:t>应用对前端还有更高要求：</a:t>
            </a:r>
            <a:endParaRPr lang="en-US" altLang="zh-CN" sz="2000" dirty="0"/>
          </a:p>
          <a:p>
            <a:pPr lvl="1" eaLnBrk="1" hangingPunct="1">
              <a:lnSpc>
                <a:spcPct val="150000"/>
              </a:lnSpc>
            </a:pPr>
            <a:r>
              <a:rPr lang="zh-CN" altLang="en-US" sz="2000" dirty="0"/>
              <a:t>如何方便的修改</a:t>
            </a:r>
            <a:r>
              <a:rPr lang="en-US" altLang="zh-CN" sz="2000" dirty="0"/>
              <a:t>DOM</a:t>
            </a:r>
            <a:r>
              <a:rPr lang="zh-CN" altLang="en-US" sz="2000" dirty="0"/>
              <a:t>？</a:t>
            </a:r>
            <a:endParaRPr lang="en-US" altLang="zh-CN" sz="2000" dirty="0"/>
          </a:p>
          <a:p>
            <a:pPr lvl="1" eaLnBrk="1" hangingPunct="1">
              <a:lnSpc>
                <a:spcPct val="150000"/>
              </a:lnSpc>
            </a:pPr>
            <a:r>
              <a:rPr lang="zh-CN" altLang="en-US" sz="2000" dirty="0"/>
              <a:t>如何方便的编写</a:t>
            </a:r>
            <a:r>
              <a:rPr lang="en-US" altLang="zh-CN" sz="2000" dirty="0"/>
              <a:t>DOM</a:t>
            </a:r>
            <a:r>
              <a:rPr lang="zh-CN" altLang="en-US" sz="2000" dirty="0"/>
              <a:t>事件响应？</a:t>
            </a:r>
            <a:endParaRPr lang="en-US" altLang="zh-CN" sz="2000" dirty="0"/>
          </a:p>
          <a:p>
            <a:pPr lvl="1" eaLnBrk="1" hangingPunct="1">
              <a:lnSpc>
                <a:spcPct val="150000"/>
              </a:lnSpc>
            </a:pPr>
            <a:r>
              <a:rPr lang="zh-CN" altLang="en-US" sz="2000" dirty="0"/>
              <a:t>如何方便的实现</a:t>
            </a:r>
            <a:r>
              <a:rPr lang="en-US" altLang="zh-CN" sz="2000" dirty="0"/>
              <a:t>DOM</a:t>
            </a:r>
            <a:r>
              <a:rPr lang="zh-CN" altLang="en-US" sz="2000" dirty="0"/>
              <a:t>元素之间的逻辑联动？</a:t>
            </a:r>
            <a:endParaRPr lang="en-US" altLang="zh-CN" sz="2000" dirty="0"/>
          </a:p>
          <a:p>
            <a:pPr lvl="1" eaLnBrk="1" hangingPunct="1">
              <a:lnSpc>
                <a:spcPct val="150000"/>
              </a:lnSpc>
            </a:pPr>
            <a:r>
              <a:rPr lang="zh-CN" altLang="en-US" sz="2000" dirty="0"/>
              <a:t>有没有可能不经过后端自己切换显示的“页面“，即页面内部路由？</a:t>
            </a:r>
            <a:endParaRPr lang="en-US" altLang="zh-CN" sz="2000" dirty="0"/>
          </a:p>
          <a:p>
            <a:pPr lvl="1" eaLnBrk="1" hangingPunct="1">
              <a:lnSpc>
                <a:spcPct val="150000"/>
              </a:lnSpc>
            </a:pPr>
            <a:r>
              <a:rPr lang="zh-CN" altLang="en-US" sz="2000" dirty="0"/>
              <a:t>如何实现负责前端页面的多人协作工程化开发？</a:t>
            </a:r>
            <a:endParaRPr lang="en-US" altLang="zh-CN" sz="2000" dirty="0"/>
          </a:p>
          <a:p>
            <a:pPr lvl="1" eaLnBrk="1" hangingPunct="1">
              <a:lnSpc>
                <a:spcPct val="150000"/>
              </a:lnSpc>
            </a:pPr>
            <a:r>
              <a:rPr lang="en-US" altLang="zh-CN" sz="2000" dirty="0"/>
              <a:t>……</a:t>
            </a:r>
          </a:p>
          <a:p>
            <a:pPr lvl="1" eaLnBrk="1" hangingPunct="1">
              <a:lnSpc>
                <a:spcPct val="150000"/>
              </a:lnSpc>
            </a:pPr>
            <a:endParaRPr lang="en-US" altLang="zh-CN" sz="2000" dirty="0"/>
          </a:p>
          <a:p>
            <a:pPr lvl="1" eaLnBrk="1" hangingPunct="1">
              <a:lnSpc>
                <a:spcPct val="150000"/>
              </a:lnSpc>
            </a:pPr>
            <a:endParaRPr lang="zh-CN" altLang="en-US" sz="2000" dirty="0"/>
          </a:p>
          <a:p>
            <a:pPr eaLnBrk="1" hangingPunct="1">
              <a:lnSpc>
                <a:spcPct val="150000"/>
              </a:lnSpc>
            </a:pPr>
            <a:endParaRPr lang="en-US" altLang="zh-CN" sz="2400" dirty="0"/>
          </a:p>
        </p:txBody>
      </p:sp>
      <p:pic>
        <p:nvPicPr>
          <p:cNvPr id="3" name="图片 2"/>
          <p:cNvPicPr>
            <a:picLocks noChangeAspect="1"/>
          </p:cNvPicPr>
          <p:nvPr/>
        </p:nvPicPr>
        <p:blipFill>
          <a:blip r:embed="rId3"/>
          <a:stretch>
            <a:fillRect/>
          </a:stretch>
        </p:blipFill>
        <p:spPr>
          <a:xfrm>
            <a:off x="8876771" y="1855786"/>
            <a:ext cx="2419188" cy="4233579"/>
          </a:xfrm>
          <a:prstGeom prst="rect">
            <a:avLst/>
          </a:prstGeom>
        </p:spPr>
      </p:pic>
    </p:spTree>
    <p:extLst>
      <p:ext uri="{BB962C8B-B14F-4D97-AF65-F5344CB8AC3E}">
        <p14:creationId xmlns:p14="http://schemas.microsoft.com/office/powerpoint/2010/main" val="410864228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332583" y="1321551"/>
            <a:ext cx="11254580" cy="4975498"/>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sz="2000" dirty="0"/>
              <a:t>前端</a:t>
            </a:r>
            <a:r>
              <a:rPr lang="en-US" altLang="zh-CN" sz="2000" dirty="0"/>
              <a:t>MV*</a:t>
            </a:r>
            <a:r>
              <a:rPr lang="zh-CN" altLang="en-US" sz="2000" dirty="0"/>
              <a:t>框架时代：</a:t>
            </a:r>
            <a:r>
              <a:rPr lang="en-US" altLang="zh-CN" sz="2000" dirty="0"/>
              <a:t>Vue.js  vs </a:t>
            </a:r>
            <a:r>
              <a:rPr lang="en-US" altLang="zh-CN" sz="2000" dirty="0" err="1"/>
              <a:t>Angularjs</a:t>
            </a:r>
            <a:r>
              <a:rPr lang="en-US" altLang="zh-CN" sz="2000" dirty="0"/>
              <a:t> vs </a:t>
            </a:r>
            <a:r>
              <a:rPr lang="en-US" altLang="zh-CN" sz="2000" dirty="0" err="1"/>
              <a:t>Reactjs</a:t>
            </a:r>
            <a:endParaRPr lang="en-US" altLang="zh-CN" sz="2400" dirty="0"/>
          </a:p>
        </p:txBody>
      </p:sp>
      <p:pic>
        <p:nvPicPr>
          <p:cNvPr id="2" name="图片 1"/>
          <p:cNvPicPr>
            <a:picLocks noChangeAspect="1"/>
          </p:cNvPicPr>
          <p:nvPr/>
        </p:nvPicPr>
        <p:blipFill>
          <a:blip r:embed="rId3"/>
          <a:stretch>
            <a:fillRect/>
          </a:stretch>
        </p:blipFill>
        <p:spPr>
          <a:xfrm>
            <a:off x="898396" y="2055795"/>
            <a:ext cx="4684698" cy="1454209"/>
          </a:xfrm>
          <a:prstGeom prst="rect">
            <a:avLst/>
          </a:prstGeom>
        </p:spPr>
      </p:pic>
      <p:pic>
        <p:nvPicPr>
          <p:cNvPr id="4" name="图片 3"/>
          <p:cNvPicPr>
            <a:picLocks noChangeAspect="1"/>
          </p:cNvPicPr>
          <p:nvPr/>
        </p:nvPicPr>
        <p:blipFill>
          <a:blip r:embed="rId4"/>
          <a:stretch>
            <a:fillRect/>
          </a:stretch>
        </p:blipFill>
        <p:spPr>
          <a:xfrm>
            <a:off x="7620703" y="1400195"/>
            <a:ext cx="3966460" cy="5198150"/>
          </a:xfrm>
          <a:prstGeom prst="rect">
            <a:avLst/>
          </a:prstGeom>
        </p:spPr>
      </p:pic>
      <p:pic>
        <p:nvPicPr>
          <p:cNvPr id="8" name="图片 7"/>
          <p:cNvPicPr>
            <a:picLocks noChangeAspect="1"/>
          </p:cNvPicPr>
          <p:nvPr/>
        </p:nvPicPr>
        <p:blipFill>
          <a:blip r:embed="rId5"/>
          <a:stretch>
            <a:fillRect/>
          </a:stretch>
        </p:blipFill>
        <p:spPr>
          <a:xfrm>
            <a:off x="898396" y="4062127"/>
            <a:ext cx="1770561" cy="1398457"/>
          </a:xfrm>
          <a:prstGeom prst="rect">
            <a:avLst/>
          </a:prstGeom>
        </p:spPr>
      </p:pic>
      <p:sp>
        <p:nvSpPr>
          <p:cNvPr id="10" name="文本框 9"/>
          <p:cNvSpPr txBox="1"/>
          <p:nvPr/>
        </p:nvSpPr>
        <p:spPr>
          <a:xfrm>
            <a:off x="663402" y="5674059"/>
            <a:ext cx="2377574" cy="369332"/>
          </a:xfrm>
          <a:prstGeom prst="rect">
            <a:avLst/>
          </a:prstGeom>
          <a:noFill/>
        </p:spPr>
        <p:txBody>
          <a:bodyPr wrap="none" rtlCol="0">
            <a:spAutoFit/>
          </a:bodyPr>
          <a:lstStyle/>
          <a:p>
            <a:r>
              <a:rPr lang="zh-CN" altLang="en-US" dirty="0"/>
              <a:t>一套代码编到</a:t>
            </a:r>
            <a:r>
              <a:rPr lang="en-US" altLang="zh-CN" dirty="0"/>
              <a:t>8</a:t>
            </a:r>
            <a:r>
              <a:rPr lang="zh-CN" altLang="en-US" dirty="0"/>
              <a:t>个平台</a:t>
            </a:r>
          </a:p>
        </p:txBody>
      </p:sp>
      <p:pic>
        <p:nvPicPr>
          <p:cNvPr id="11" name="图片 10"/>
          <p:cNvPicPr>
            <a:picLocks noChangeAspect="1"/>
          </p:cNvPicPr>
          <p:nvPr/>
        </p:nvPicPr>
        <p:blipFill>
          <a:blip r:embed="rId6"/>
          <a:stretch>
            <a:fillRect/>
          </a:stretch>
        </p:blipFill>
        <p:spPr>
          <a:xfrm>
            <a:off x="4522723" y="4062127"/>
            <a:ext cx="2466745" cy="1611932"/>
          </a:xfrm>
          <a:prstGeom prst="rect">
            <a:avLst/>
          </a:prstGeom>
        </p:spPr>
      </p:pic>
    </p:spTree>
    <p:extLst>
      <p:ext uri="{BB962C8B-B14F-4D97-AF65-F5344CB8AC3E}">
        <p14:creationId xmlns:p14="http://schemas.microsoft.com/office/powerpoint/2010/main" val="171040346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2610891" y="1801137"/>
            <a:ext cx="7096289" cy="4101901"/>
          </a:xfrm>
          <a:prstGeom prst="rect">
            <a:avLst/>
          </a:prstGeom>
        </p:spPr>
      </p:pic>
    </p:spTree>
    <p:extLst>
      <p:ext uri="{BB962C8B-B14F-4D97-AF65-F5344CB8AC3E}">
        <p14:creationId xmlns:p14="http://schemas.microsoft.com/office/powerpoint/2010/main" val="404404877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118059" y="1833716"/>
            <a:ext cx="8333333" cy="4714286"/>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464345" y="1718088"/>
            <a:ext cx="11254580" cy="4975498"/>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endParaRPr lang="en-US" altLang="zh-CN" sz="2000" dirty="0"/>
          </a:p>
          <a:p>
            <a:pPr lvl="1" eaLnBrk="1" hangingPunct="1">
              <a:lnSpc>
                <a:spcPct val="150000"/>
              </a:lnSpc>
            </a:pPr>
            <a:endParaRPr lang="en-US" altLang="zh-CN" sz="2000" dirty="0"/>
          </a:p>
          <a:p>
            <a:pPr lvl="1" eaLnBrk="1" hangingPunct="1">
              <a:lnSpc>
                <a:spcPct val="150000"/>
              </a:lnSpc>
            </a:pPr>
            <a:endParaRPr lang="zh-CN" altLang="en-US" sz="2000" dirty="0"/>
          </a:p>
          <a:p>
            <a:pPr eaLnBrk="1" hangingPunct="1">
              <a:lnSpc>
                <a:spcPct val="150000"/>
              </a:lnSpc>
            </a:pPr>
            <a:endParaRPr lang="en-US" altLang="zh-CN" sz="2400" dirty="0"/>
          </a:p>
        </p:txBody>
      </p:sp>
      <p:pic>
        <p:nvPicPr>
          <p:cNvPr id="47" name="图片 46"/>
          <p:cNvPicPr>
            <a:picLocks noChangeAspect="1"/>
          </p:cNvPicPr>
          <p:nvPr/>
        </p:nvPicPr>
        <p:blipFill>
          <a:blip r:embed="rId4"/>
          <a:stretch>
            <a:fillRect/>
          </a:stretch>
        </p:blipFill>
        <p:spPr>
          <a:xfrm>
            <a:off x="1226779" y="5451837"/>
            <a:ext cx="891280" cy="778102"/>
          </a:xfrm>
          <a:prstGeom prst="rect">
            <a:avLst/>
          </a:prstGeom>
        </p:spPr>
      </p:pic>
      <p:sp>
        <p:nvSpPr>
          <p:cNvPr id="48" name="文本框 47"/>
          <p:cNvSpPr txBox="1"/>
          <p:nvPr/>
        </p:nvSpPr>
        <p:spPr>
          <a:xfrm>
            <a:off x="1226779" y="6317363"/>
            <a:ext cx="646331" cy="369332"/>
          </a:xfrm>
          <a:prstGeom prst="rect">
            <a:avLst/>
          </a:prstGeom>
          <a:noFill/>
        </p:spPr>
        <p:txBody>
          <a:bodyPr wrap="none" rtlCol="0">
            <a:spAutoFit/>
          </a:bodyPr>
          <a:lstStyle/>
          <a:p>
            <a:r>
              <a:rPr lang="en-US" altLang="zh-CN" dirty="0"/>
              <a:t>APP</a:t>
            </a:r>
            <a:endParaRPr lang="zh-CN" altLang="en-US" dirty="0"/>
          </a:p>
        </p:txBody>
      </p:sp>
      <p:cxnSp>
        <p:nvCxnSpPr>
          <p:cNvPr id="52" name="直接箭头连接符 51"/>
          <p:cNvCxnSpPr/>
          <p:nvPr/>
        </p:nvCxnSpPr>
        <p:spPr>
          <a:xfrm>
            <a:off x="2290539" y="5859533"/>
            <a:ext cx="2396454" cy="2564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flipV="1">
            <a:off x="2370957" y="6057522"/>
            <a:ext cx="2237206" cy="239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2054067" y="6194404"/>
            <a:ext cx="2723823" cy="369332"/>
          </a:xfrm>
          <a:prstGeom prst="rect">
            <a:avLst/>
          </a:prstGeom>
          <a:noFill/>
        </p:spPr>
        <p:txBody>
          <a:bodyPr wrap="none" rtlCol="0">
            <a:spAutoFit/>
          </a:bodyPr>
          <a:lstStyle/>
          <a:p>
            <a:r>
              <a:rPr lang="zh-CN" altLang="en-US" dirty="0"/>
              <a:t>为多种终类型端提供接口</a:t>
            </a:r>
          </a:p>
        </p:txBody>
      </p:sp>
      <p:sp>
        <p:nvSpPr>
          <p:cNvPr id="59" name="TextBox 4"/>
          <p:cNvSpPr txBox="1"/>
          <p:nvPr/>
        </p:nvSpPr>
        <p:spPr>
          <a:xfrm>
            <a:off x="8780446" y="6435611"/>
            <a:ext cx="2700325" cy="461665"/>
          </a:xfrm>
          <a:prstGeom prst="rect">
            <a:avLst/>
          </a:prstGeom>
          <a:noFill/>
        </p:spPr>
        <p:txBody>
          <a:bodyPr wrap="square" rtlCol="0">
            <a:spAutoFit/>
          </a:bodyPr>
          <a:lstStyle/>
          <a:p>
            <a:r>
              <a:rPr lang="zh-CN" altLang="en-US" sz="2400" dirty="0">
                <a:latin typeface="+mn-ea"/>
                <a:ea typeface="+mn-ea"/>
              </a:rPr>
              <a:t>前后端分离的方案</a:t>
            </a:r>
          </a:p>
        </p:txBody>
      </p:sp>
      <p:sp>
        <p:nvSpPr>
          <p:cNvPr id="10" name="矩形 9"/>
          <p:cNvSpPr/>
          <p:nvPr/>
        </p:nvSpPr>
        <p:spPr>
          <a:xfrm>
            <a:off x="282120" y="1177972"/>
            <a:ext cx="6002605" cy="507831"/>
          </a:xfrm>
          <a:prstGeom prst="rect">
            <a:avLst/>
          </a:prstGeom>
        </p:spPr>
        <p:txBody>
          <a:bodyPr wrap="none">
            <a:spAutoFit/>
          </a:bodyPr>
          <a:lstStyle/>
          <a:p>
            <a:pPr eaLnBrk="1" hangingPunct="1">
              <a:lnSpc>
                <a:spcPct val="150000"/>
              </a:lnSpc>
            </a:pPr>
            <a:r>
              <a:rPr lang="zh-CN" altLang="en-US" dirty="0"/>
              <a:t>从静态文件</a:t>
            </a:r>
            <a:r>
              <a:rPr lang="en-US" altLang="zh-CN" dirty="0"/>
              <a:t>Web</a:t>
            </a:r>
            <a:r>
              <a:rPr lang="zh-CN" altLang="en-US" dirty="0"/>
              <a:t>服务器或</a:t>
            </a:r>
            <a:r>
              <a:rPr lang="en-US" altLang="zh-CN" dirty="0"/>
              <a:t>CDN</a:t>
            </a:r>
            <a:r>
              <a:rPr lang="zh-CN" altLang="en-US" dirty="0"/>
              <a:t>加载开发好的静态页面文件</a:t>
            </a:r>
          </a:p>
        </p:txBody>
      </p:sp>
      <p:pic>
        <p:nvPicPr>
          <p:cNvPr id="11" name="图片 10"/>
          <p:cNvPicPr>
            <a:picLocks noChangeAspect="1"/>
          </p:cNvPicPr>
          <p:nvPr/>
        </p:nvPicPr>
        <p:blipFill>
          <a:blip r:embed="rId5"/>
          <a:stretch>
            <a:fillRect/>
          </a:stretch>
        </p:blipFill>
        <p:spPr>
          <a:xfrm>
            <a:off x="4807221" y="1973778"/>
            <a:ext cx="3294587" cy="831643"/>
          </a:xfrm>
          <a:prstGeom prst="rect">
            <a:avLst/>
          </a:prstGeom>
        </p:spPr>
      </p:pic>
      <p:sp>
        <p:nvSpPr>
          <p:cNvPr id="13" name="左右箭头 12"/>
          <p:cNvSpPr/>
          <p:nvPr/>
        </p:nvSpPr>
        <p:spPr>
          <a:xfrm>
            <a:off x="3917113" y="2263478"/>
            <a:ext cx="801412" cy="1576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845479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168275" y="2329085"/>
            <a:ext cx="6866667" cy="3714286"/>
          </a:xfrm>
          <a:prstGeom prst="rect">
            <a:avLst/>
          </a:prstGeom>
        </p:spPr>
      </p:pic>
      <p:pic>
        <p:nvPicPr>
          <p:cNvPr id="11" name="图片 10"/>
          <p:cNvPicPr>
            <a:picLocks noChangeAspect="1"/>
          </p:cNvPicPr>
          <p:nvPr/>
        </p:nvPicPr>
        <p:blipFill>
          <a:blip r:embed="rId4"/>
          <a:stretch>
            <a:fillRect/>
          </a:stretch>
        </p:blipFill>
        <p:spPr>
          <a:xfrm>
            <a:off x="4356339" y="2191837"/>
            <a:ext cx="7667387" cy="4045171"/>
          </a:xfrm>
          <a:prstGeom prst="rect">
            <a:avLst/>
          </a:prstGeom>
        </p:spPr>
      </p:pic>
      <p:sp>
        <p:nvSpPr>
          <p:cNvPr id="12" name="Rectangle 43"/>
          <p:cNvSpPr>
            <a:spLocks noChangeArrowheads="1"/>
          </p:cNvSpPr>
          <p:nvPr/>
        </p:nvSpPr>
        <p:spPr bwMode="auto">
          <a:xfrm>
            <a:off x="388940" y="1236171"/>
            <a:ext cx="173477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2000</a:t>
            </a:r>
            <a:r>
              <a:rPr lang="zh-CN" altLang="en-US" sz="2400" dirty="0">
                <a:solidFill>
                  <a:schemeClr val="tx1"/>
                </a:solidFill>
                <a:latin typeface="宋体" panose="02010600030101010101" pitchFamily="2" charset="-122"/>
                <a:ea typeface="宋体" panose="02010600030101010101" pitchFamily="2" charset="-122"/>
              </a:rPr>
              <a:t>年左右</a:t>
            </a:r>
          </a:p>
        </p:txBody>
      </p:sp>
    </p:spTree>
    <p:extLst>
      <p:ext uri="{BB962C8B-B14F-4D97-AF65-F5344CB8AC3E}">
        <p14:creationId xmlns:p14="http://schemas.microsoft.com/office/powerpoint/2010/main" val="357557575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278079" y="1186519"/>
            <a:ext cx="11254580" cy="4975498"/>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sz="2000" b="1" dirty="0">
                <a:latin typeface="+mn-ea"/>
              </a:rPr>
              <a:t>前后端分离的好处</a:t>
            </a:r>
            <a:endParaRPr lang="en-US" altLang="zh-CN" sz="2000" b="1" dirty="0">
              <a:latin typeface="+mn-ea"/>
            </a:endParaRPr>
          </a:p>
          <a:p>
            <a:pPr lvl="1" eaLnBrk="1" hangingPunct="1">
              <a:lnSpc>
                <a:spcPct val="150000"/>
              </a:lnSpc>
            </a:pPr>
            <a:r>
              <a:rPr lang="zh-CN" altLang="en-US" sz="2000" dirty="0">
                <a:latin typeface="+mn-ea"/>
              </a:rPr>
              <a:t>前端引入了分层框架并且实现了组件化，为开发复杂的交互性页面提高了基础，</a:t>
            </a:r>
            <a:r>
              <a:rPr lang="en-US" altLang="zh-CN" sz="2000" dirty="0">
                <a:latin typeface="+mn-ea"/>
              </a:rPr>
              <a:t>web</a:t>
            </a:r>
            <a:r>
              <a:rPr lang="zh-CN" altLang="en-US" sz="2000" dirty="0">
                <a:latin typeface="+mn-ea"/>
              </a:rPr>
              <a:t>前端技术已经逐步具备了开发替代各类客户端应用程序的能力。</a:t>
            </a:r>
            <a:endParaRPr lang="en-US" altLang="zh-CN" sz="2000" dirty="0">
              <a:latin typeface="+mn-ea"/>
            </a:endParaRPr>
          </a:p>
          <a:p>
            <a:pPr lvl="1" eaLnBrk="1" hangingPunct="1">
              <a:lnSpc>
                <a:spcPct val="150000"/>
              </a:lnSpc>
            </a:pPr>
            <a:r>
              <a:rPr lang="zh-CN" altLang="en-US" sz="2000" dirty="0">
                <a:latin typeface="+mn-ea"/>
              </a:rPr>
              <a:t>把页面渲染的操作由后端转移到浏览器，降低了服务器压力，也改善了用户体验。</a:t>
            </a:r>
            <a:endParaRPr lang="en-US" altLang="zh-CN" sz="2000" dirty="0">
              <a:latin typeface="+mn-ea"/>
            </a:endParaRPr>
          </a:p>
          <a:p>
            <a:pPr lvl="1" eaLnBrk="1" hangingPunct="1">
              <a:lnSpc>
                <a:spcPct val="150000"/>
              </a:lnSpc>
            </a:pPr>
            <a:r>
              <a:rPr lang="zh-CN" altLang="en-US" sz="2000" dirty="0">
                <a:latin typeface="+mn-ea"/>
              </a:rPr>
              <a:t>后端从用户灵活多变的</a:t>
            </a:r>
            <a:r>
              <a:rPr lang="en-US" altLang="zh-CN" sz="2000" dirty="0">
                <a:latin typeface="+mn-ea"/>
              </a:rPr>
              <a:t>UI</a:t>
            </a:r>
            <a:r>
              <a:rPr lang="zh-CN" altLang="en-US" sz="2000" dirty="0">
                <a:latin typeface="+mn-ea"/>
              </a:rPr>
              <a:t>需求实现工作中解脱出来，专注于后台的业务逻辑、数据处理层以及分布式高性能方案。</a:t>
            </a:r>
            <a:endParaRPr lang="en-US" altLang="zh-CN" sz="2000" dirty="0">
              <a:latin typeface="+mn-ea"/>
            </a:endParaRPr>
          </a:p>
          <a:p>
            <a:pPr lvl="1" eaLnBrk="1" hangingPunct="1">
              <a:lnSpc>
                <a:spcPct val="150000"/>
              </a:lnSpc>
            </a:pPr>
            <a:r>
              <a:rPr lang="zh-CN" altLang="en-US" sz="2000" dirty="0">
                <a:latin typeface="+mn-ea"/>
              </a:rPr>
              <a:t>后端可以一套接口为多种类型的接入终端提供服务。</a:t>
            </a:r>
            <a:endParaRPr lang="en-US" altLang="zh-CN" sz="2000" dirty="0">
              <a:latin typeface="+mn-ea"/>
            </a:endParaRPr>
          </a:p>
          <a:p>
            <a:pPr lvl="1" eaLnBrk="1" hangingPunct="1">
              <a:lnSpc>
                <a:spcPct val="150000"/>
              </a:lnSpc>
            </a:pPr>
            <a:r>
              <a:rPr lang="zh-CN" altLang="en-US" sz="2000" dirty="0">
                <a:latin typeface="+mn-ea"/>
              </a:rPr>
              <a:t>前后端职责清晰，按约定的接口进行开发，有利于团队协作，并行开发。</a:t>
            </a:r>
            <a:endParaRPr lang="en-US" altLang="zh-CN" sz="2000" dirty="0">
              <a:latin typeface="+mn-ea"/>
            </a:endParaRPr>
          </a:p>
          <a:p>
            <a:pPr lvl="1" eaLnBrk="1" hangingPunct="1">
              <a:lnSpc>
                <a:spcPct val="150000"/>
              </a:lnSpc>
            </a:pPr>
            <a:endParaRPr lang="en-US" altLang="zh-CN" sz="2000" dirty="0"/>
          </a:p>
          <a:p>
            <a:pPr lvl="1" eaLnBrk="1" hangingPunct="1">
              <a:lnSpc>
                <a:spcPct val="150000"/>
              </a:lnSpc>
            </a:pPr>
            <a:endParaRPr lang="en-US" altLang="zh-CN" sz="2000" dirty="0"/>
          </a:p>
          <a:p>
            <a:pPr lvl="1" eaLnBrk="1" hangingPunct="1">
              <a:lnSpc>
                <a:spcPct val="150000"/>
              </a:lnSpc>
            </a:pPr>
            <a:endParaRPr lang="zh-CN" altLang="en-US" sz="2000" dirty="0"/>
          </a:p>
          <a:p>
            <a:pPr eaLnBrk="1" hangingPunct="1">
              <a:lnSpc>
                <a:spcPct val="150000"/>
              </a:lnSpc>
            </a:pPr>
            <a:endParaRPr lang="en-US" altLang="zh-CN" sz="2400" dirty="0"/>
          </a:p>
        </p:txBody>
      </p:sp>
    </p:spTree>
    <p:extLst>
      <p:ext uri="{BB962C8B-B14F-4D97-AF65-F5344CB8AC3E}">
        <p14:creationId xmlns:p14="http://schemas.microsoft.com/office/powerpoint/2010/main" val="335245547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6" name="文本占位符 2"/>
          <p:cNvSpPr txBox="1">
            <a:spLocks/>
          </p:cNvSpPr>
          <p:nvPr/>
        </p:nvSpPr>
        <p:spPr>
          <a:xfrm>
            <a:off x="379678" y="1186519"/>
            <a:ext cx="11254580" cy="4975498"/>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zh-CN" altLang="en-US" sz="2000" b="1" dirty="0">
                <a:latin typeface="+mn-ea"/>
              </a:rPr>
              <a:t>前后端分离后的开发模式</a:t>
            </a:r>
            <a:endParaRPr lang="en-US" altLang="zh-CN" sz="2000" b="1" dirty="0">
              <a:latin typeface="+mn-ea"/>
            </a:endParaRPr>
          </a:p>
          <a:p>
            <a:pPr lvl="1" eaLnBrk="1" hangingPunct="1">
              <a:lnSpc>
                <a:spcPct val="150000"/>
              </a:lnSpc>
            </a:pPr>
            <a:endParaRPr lang="en-US" altLang="zh-CN" sz="2000" dirty="0">
              <a:latin typeface="+mn-ea"/>
            </a:endParaRPr>
          </a:p>
          <a:p>
            <a:pPr lvl="1" eaLnBrk="1" hangingPunct="1">
              <a:lnSpc>
                <a:spcPct val="150000"/>
              </a:lnSpc>
            </a:pPr>
            <a:endParaRPr lang="en-US" altLang="zh-CN" sz="2000" dirty="0"/>
          </a:p>
          <a:p>
            <a:pPr lvl="1" eaLnBrk="1" hangingPunct="1">
              <a:lnSpc>
                <a:spcPct val="150000"/>
              </a:lnSpc>
            </a:pPr>
            <a:endParaRPr lang="en-US" altLang="zh-CN" sz="2000" dirty="0"/>
          </a:p>
          <a:p>
            <a:pPr lvl="1" eaLnBrk="1" hangingPunct="1">
              <a:lnSpc>
                <a:spcPct val="150000"/>
              </a:lnSpc>
            </a:pPr>
            <a:endParaRPr lang="zh-CN" altLang="en-US" sz="2000" dirty="0"/>
          </a:p>
          <a:p>
            <a:pPr eaLnBrk="1" hangingPunct="1">
              <a:lnSpc>
                <a:spcPct val="150000"/>
              </a:lnSpc>
            </a:pPr>
            <a:endParaRPr lang="en-US" altLang="zh-CN" sz="2400" dirty="0"/>
          </a:p>
        </p:txBody>
      </p:sp>
      <p:pic>
        <p:nvPicPr>
          <p:cNvPr id="1026" name="Picture 2" descr="https://timgsa.baidu.com/timg?image&amp;quality=80&amp;size=b9999_10000&amp;sec=1582383049840&amp;di=c919ad4874c232eeee5c66a89a7aeace&amp;imgtype=0&amp;src=http%3A%2F%2Fpic.51yuansu.com%2Fpic3%2Fcover%2F02%2F49%2F08%2F59e63a986cb7a_6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63660" y="2367110"/>
            <a:ext cx="1263579" cy="188302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849972" y="2566966"/>
            <a:ext cx="1423843" cy="1779804"/>
          </a:xfrm>
          <a:prstGeom prst="rect">
            <a:avLst/>
          </a:prstGeom>
        </p:spPr>
      </p:pic>
      <p:sp>
        <p:nvSpPr>
          <p:cNvPr id="3" name="左右箭头 2"/>
          <p:cNvSpPr/>
          <p:nvPr/>
        </p:nvSpPr>
        <p:spPr>
          <a:xfrm>
            <a:off x="2954069" y="2566966"/>
            <a:ext cx="6029342" cy="166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946030" y="1967000"/>
            <a:ext cx="1723549" cy="400110"/>
          </a:xfrm>
          <a:prstGeom prst="rect">
            <a:avLst/>
          </a:prstGeom>
          <a:noFill/>
        </p:spPr>
        <p:txBody>
          <a:bodyPr wrap="none" rtlCol="0">
            <a:spAutoFit/>
          </a:bodyPr>
          <a:lstStyle/>
          <a:p>
            <a:r>
              <a:rPr lang="zh-CN" altLang="en-US" sz="2000" dirty="0"/>
              <a:t>定义接口规范</a:t>
            </a:r>
          </a:p>
        </p:txBody>
      </p:sp>
      <p:sp>
        <p:nvSpPr>
          <p:cNvPr id="5" name="椭圆 4"/>
          <p:cNvSpPr/>
          <p:nvPr/>
        </p:nvSpPr>
        <p:spPr>
          <a:xfrm>
            <a:off x="4298491" y="3101388"/>
            <a:ext cx="1048226" cy="9429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b="1" dirty="0">
                <a:solidFill>
                  <a:schemeClr val="tx1"/>
                </a:solidFill>
                <a:latin typeface="+mn-ea"/>
              </a:rPr>
              <a:t>Mock</a:t>
            </a:r>
          </a:p>
          <a:p>
            <a:pPr algn="ctr"/>
            <a:r>
              <a:rPr lang="en-US" altLang="zh-CN" sz="1600" b="1" dirty="0">
                <a:solidFill>
                  <a:schemeClr val="tx1"/>
                </a:solidFill>
                <a:latin typeface="+mn-ea"/>
              </a:rPr>
              <a:t>Data</a:t>
            </a:r>
            <a:endParaRPr lang="zh-CN" altLang="en-US" sz="1600" b="1" dirty="0">
              <a:solidFill>
                <a:schemeClr val="tx1"/>
              </a:solidFill>
              <a:latin typeface="+mn-ea"/>
            </a:endParaRPr>
          </a:p>
        </p:txBody>
      </p:sp>
      <p:pic>
        <p:nvPicPr>
          <p:cNvPr id="10" name="图片 9"/>
          <p:cNvPicPr>
            <a:picLocks noChangeAspect="1"/>
          </p:cNvPicPr>
          <p:nvPr/>
        </p:nvPicPr>
        <p:blipFill>
          <a:blip r:embed="rId5"/>
          <a:stretch>
            <a:fillRect/>
          </a:stretch>
        </p:blipFill>
        <p:spPr>
          <a:xfrm>
            <a:off x="6669579" y="3204509"/>
            <a:ext cx="1084067" cy="839854"/>
          </a:xfrm>
          <a:prstGeom prst="rect">
            <a:avLst/>
          </a:prstGeom>
        </p:spPr>
      </p:pic>
      <p:sp>
        <p:nvSpPr>
          <p:cNvPr id="11" name="左右箭头 10"/>
          <p:cNvSpPr/>
          <p:nvPr/>
        </p:nvSpPr>
        <p:spPr>
          <a:xfrm>
            <a:off x="2954068" y="3456868"/>
            <a:ext cx="1216152" cy="2189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右箭头 13"/>
          <p:cNvSpPr/>
          <p:nvPr/>
        </p:nvSpPr>
        <p:spPr>
          <a:xfrm>
            <a:off x="7725819" y="3455333"/>
            <a:ext cx="1216152" cy="2189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779897" y="3185287"/>
            <a:ext cx="1107996" cy="369332"/>
          </a:xfrm>
          <a:prstGeom prst="rect">
            <a:avLst/>
          </a:prstGeom>
          <a:noFill/>
        </p:spPr>
        <p:txBody>
          <a:bodyPr wrap="none" rtlCol="0">
            <a:spAutoFit/>
          </a:bodyPr>
          <a:lstStyle/>
          <a:p>
            <a:r>
              <a:rPr lang="zh-CN" altLang="en-US" dirty="0"/>
              <a:t>接口测试</a:t>
            </a:r>
          </a:p>
        </p:txBody>
      </p:sp>
      <p:sp>
        <p:nvSpPr>
          <p:cNvPr id="13" name="文本框 12"/>
          <p:cNvSpPr txBox="1"/>
          <p:nvPr/>
        </p:nvSpPr>
        <p:spPr>
          <a:xfrm>
            <a:off x="955739" y="4521031"/>
            <a:ext cx="1212308" cy="1200329"/>
          </a:xfrm>
          <a:prstGeom prst="rect">
            <a:avLst/>
          </a:prstGeom>
          <a:noFill/>
        </p:spPr>
        <p:txBody>
          <a:bodyPr wrap="square" rtlCol="0">
            <a:spAutoFit/>
          </a:bodyPr>
          <a:lstStyle/>
          <a:p>
            <a:pPr algn="ctr"/>
            <a:r>
              <a:rPr lang="zh-CN" altLang="en-US" dirty="0"/>
              <a:t>接收数据</a:t>
            </a:r>
            <a:endParaRPr lang="en-US" altLang="zh-CN" dirty="0"/>
          </a:p>
          <a:p>
            <a:pPr algn="ctr"/>
            <a:r>
              <a:rPr lang="zh-CN" altLang="en-US" dirty="0"/>
              <a:t>渲染页面</a:t>
            </a:r>
            <a:endParaRPr lang="en-US" altLang="zh-CN" dirty="0"/>
          </a:p>
          <a:p>
            <a:pPr algn="ctr"/>
            <a:r>
              <a:rPr lang="en-US" altLang="zh-CN" dirty="0"/>
              <a:t>UI</a:t>
            </a:r>
            <a:r>
              <a:rPr lang="zh-CN" altLang="en-US" dirty="0"/>
              <a:t>交互</a:t>
            </a:r>
            <a:endParaRPr lang="en-US" altLang="zh-CN" dirty="0"/>
          </a:p>
          <a:p>
            <a:pPr algn="ctr"/>
            <a:r>
              <a:rPr lang="zh-CN" altLang="en-US" dirty="0"/>
              <a:t>发送请求</a:t>
            </a:r>
          </a:p>
        </p:txBody>
      </p:sp>
      <p:sp>
        <p:nvSpPr>
          <p:cNvPr id="18" name="文本框 17"/>
          <p:cNvSpPr txBox="1"/>
          <p:nvPr/>
        </p:nvSpPr>
        <p:spPr>
          <a:xfrm>
            <a:off x="9405408" y="4459114"/>
            <a:ext cx="1685925" cy="923330"/>
          </a:xfrm>
          <a:prstGeom prst="rect">
            <a:avLst/>
          </a:prstGeom>
          <a:noFill/>
        </p:spPr>
        <p:txBody>
          <a:bodyPr wrap="square" rtlCol="0">
            <a:spAutoFit/>
          </a:bodyPr>
          <a:lstStyle/>
          <a:p>
            <a:pPr algn="ctr"/>
            <a:r>
              <a:rPr lang="zh-CN" altLang="en-US" dirty="0"/>
              <a:t>数据库设计</a:t>
            </a:r>
            <a:endParaRPr lang="en-US" altLang="zh-CN" dirty="0"/>
          </a:p>
          <a:p>
            <a:pPr algn="ctr"/>
            <a:r>
              <a:rPr lang="zh-CN" altLang="en-US" dirty="0"/>
              <a:t>业务逻辑</a:t>
            </a:r>
            <a:endParaRPr lang="en-US" altLang="zh-CN" dirty="0"/>
          </a:p>
          <a:p>
            <a:pPr algn="ctr"/>
            <a:r>
              <a:rPr lang="zh-CN" altLang="en-US" dirty="0"/>
              <a:t>提供数据接口</a:t>
            </a:r>
          </a:p>
        </p:txBody>
      </p:sp>
      <p:sp>
        <p:nvSpPr>
          <p:cNvPr id="19" name="左右箭头 18"/>
          <p:cNvSpPr/>
          <p:nvPr/>
        </p:nvSpPr>
        <p:spPr>
          <a:xfrm>
            <a:off x="2992297" y="4448694"/>
            <a:ext cx="6029342" cy="166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202510" y="4788225"/>
            <a:ext cx="1210588" cy="400110"/>
          </a:xfrm>
          <a:prstGeom prst="rect">
            <a:avLst/>
          </a:prstGeom>
          <a:noFill/>
        </p:spPr>
        <p:txBody>
          <a:bodyPr wrap="none" rtlCol="0">
            <a:spAutoFit/>
          </a:bodyPr>
          <a:lstStyle/>
          <a:p>
            <a:r>
              <a:rPr lang="zh-CN" altLang="en-US" sz="2000" dirty="0"/>
              <a:t>联调测试</a:t>
            </a:r>
          </a:p>
        </p:txBody>
      </p:sp>
    </p:spTree>
    <p:extLst>
      <p:ext uri="{BB962C8B-B14F-4D97-AF65-F5344CB8AC3E}">
        <p14:creationId xmlns:p14="http://schemas.microsoft.com/office/powerpoint/2010/main" val="36460535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4692651" cy="523220"/>
          </a:xfrm>
          <a:prstGeom prst="rect">
            <a:avLst/>
          </a:prstGeom>
        </p:spPr>
        <p:txBody>
          <a:bodyPr>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pic>
        <p:nvPicPr>
          <p:cNvPr id="10" name="Picture 5"/>
          <p:cNvPicPr>
            <a:picLocks noChangeAspect="1" noChangeArrowheads="1"/>
          </p:cNvPicPr>
          <p:nvPr/>
        </p:nvPicPr>
        <p:blipFill>
          <a:blip r:embed="rId3"/>
          <a:srcRect/>
          <a:stretch>
            <a:fillRect/>
          </a:stretch>
        </p:blipFill>
        <p:spPr bwMode="auto">
          <a:xfrm>
            <a:off x="1734260" y="1816621"/>
            <a:ext cx="885455" cy="857256"/>
          </a:xfrm>
          <a:prstGeom prst="rect">
            <a:avLst/>
          </a:prstGeom>
          <a:noFill/>
          <a:ln w="9525">
            <a:noFill/>
            <a:miter lim="800000"/>
            <a:headEnd/>
            <a:tailEnd/>
          </a:ln>
          <a:effectLst/>
        </p:spPr>
      </p:pic>
      <p:pic>
        <p:nvPicPr>
          <p:cNvPr id="11" name="Picture 7"/>
          <p:cNvPicPr>
            <a:picLocks noChangeAspect="1" noChangeArrowheads="1"/>
          </p:cNvPicPr>
          <p:nvPr/>
        </p:nvPicPr>
        <p:blipFill>
          <a:blip r:embed="rId4" cstate="print"/>
          <a:srcRect/>
          <a:stretch>
            <a:fillRect/>
          </a:stretch>
        </p:blipFill>
        <p:spPr bwMode="auto">
          <a:xfrm>
            <a:off x="1805698" y="2959629"/>
            <a:ext cx="722377" cy="714380"/>
          </a:xfrm>
          <a:prstGeom prst="rect">
            <a:avLst/>
          </a:prstGeom>
          <a:noFill/>
          <a:ln w="9525">
            <a:noFill/>
            <a:miter lim="800000"/>
            <a:headEnd/>
            <a:tailEnd/>
          </a:ln>
          <a:effectLst/>
        </p:spPr>
      </p:pic>
      <p:pic>
        <p:nvPicPr>
          <p:cNvPr id="12" name="Picture 8"/>
          <p:cNvPicPr>
            <a:picLocks noChangeAspect="1" noChangeArrowheads="1"/>
          </p:cNvPicPr>
          <p:nvPr/>
        </p:nvPicPr>
        <p:blipFill>
          <a:blip r:embed="rId5"/>
          <a:srcRect/>
          <a:stretch>
            <a:fillRect/>
          </a:stretch>
        </p:blipFill>
        <p:spPr bwMode="auto">
          <a:xfrm>
            <a:off x="1691021" y="4102637"/>
            <a:ext cx="791635" cy="785814"/>
          </a:xfrm>
          <a:prstGeom prst="rect">
            <a:avLst/>
          </a:prstGeom>
          <a:noFill/>
          <a:ln w="9525">
            <a:noFill/>
            <a:miter lim="800000"/>
            <a:headEnd/>
            <a:tailEnd/>
          </a:ln>
          <a:effectLst/>
        </p:spPr>
      </p:pic>
      <p:cxnSp>
        <p:nvCxnSpPr>
          <p:cNvPr id="13" name="肘形连接符 12"/>
          <p:cNvCxnSpPr/>
          <p:nvPr/>
        </p:nvCxnSpPr>
        <p:spPr>
          <a:xfrm>
            <a:off x="2405401" y="2173811"/>
            <a:ext cx="2018991" cy="1143008"/>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1" idx="3"/>
          </p:cNvCxnSpPr>
          <p:nvPr/>
        </p:nvCxnSpPr>
        <p:spPr>
          <a:xfrm>
            <a:off x="2528075" y="3316819"/>
            <a:ext cx="1896317" cy="1588"/>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2" idx="3"/>
          </p:cNvCxnSpPr>
          <p:nvPr/>
        </p:nvCxnSpPr>
        <p:spPr>
          <a:xfrm flipV="1">
            <a:off x="2482655" y="3316820"/>
            <a:ext cx="1941736" cy="1178725"/>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3466032" y="2959629"/>
            <a:ext cx="1428760" cy="369332"/>
          </a:xfrm>
          <a:prstGeom prst="rect">
            <a:avLst/>
          </a:prstGeom>
          <a:noFill/>
        </p:spPr>
        <p:txBody>
          <a:bodyPr wrap="square" rtlCol="0">
            <a:spAutoFit/>
          </a:bodyPr>
          <a:lstStyle/>
          <a:p>
            <a:r>
              <a:rPr lang="en-US" altLang="zh-CN" dirty="0"/>
              <a:t>Web API</a:t>
            </a:r>
            <a:endParaRPr lang="zh-CN" altLang="en-US" dirty="0"/>
          </a:p>
        </p:txBody>
      </p:sp>
      <p:pic>
        <p:nvPicPr>
          <p:cNvPr id="17" name="Picture 2" descr="大型网站架构演化历程"/>
          <p:cNvPicPr>
            <a:picLocks noChangeAspect="1" noChangeArrowheads="1"/>
          </p:cNvPicPr>
          <p:nvPr/>
        </p:nvPicPr>
        <p:blipFill>
          <a:blip r:embed="rId6"/>
          <a:srcRect/>
          <a:stretch>
            <a:fillRect/>
          </a:stretch>
        </p:blipFill>
        <p:spPr bwMode="auto">
          <a:xfrm>
            <a:off x="4473682" y="1762463"/>
            <a:ext cx="6193388" cy="3212821"/>
          </a:xfrm>
          <a:prstGeom prst="rect">
            <a:avLst/>
          </a:prstGeom>
          <a:noFill/>
        </p:spPr>
      </p:pic>
    </p:spTree>
    <p:extLst>
      <p:ext uri="{BB962C8B-B14F-4D97-AF65-F5344CB8AC3E}">
        <p14:creationId xmlns:p14="http://schemas.microsoft.com/office/powerpoint/2010/main" val="415847808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4692651" cy="523220"/>
          </a:xfrm>
          <a:prstGeom prst="rect">
            <a:avLst/>
          </a:prstGeom>
        </p:spPr>
        <p:txBody>
          <a:bodyPr>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1.3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应用架构演化</a:t>
            </a:r>
            <a:endParaRPr lang="zh-CN" altLang="en-US" sz="2800" dirty="0">
              <a:latin typeface="宋体" panose="02010600030101010101" pitchFamily="2" charset="-122"/>
              <a:ea typeface="宋体" panose="02010600030101010101" pitchFamily="2" charset="-122"/>
            </a:endParaRPr>
          </a:p>
        </p:txBody>
      </p:sp>
      <p:sp>
        <p:nvSpPr>
          <p:cNvPr id="19" name="矩形 18">
            <a:extLst>
              <a:ext uri="{FF2B5EF4-FFF2-40B4-BE49-F238E27FC236}">
                <a16:creationId xmlns:a16="http://schemas.microsoft.com/office/drawing/2014/main" id="{605D4CE0-800D-114A-A97B-1E4A9568F8A5}"/>
              </a:ext>
            </a:extLst>
          </p:cNvPr>
          <p:cNvSpPr/>
          <p:nvPr/>
        </p:nvSpPr>
        <p:spPr>
          <a:xfrm>
            <a:off x="232282" y="1367950"/>
            <a:ext cx="11304104" cy="4708981"/>
          </a:xfrm>
          <a:prstGeom prst="rect">
            <a:avLst/>
          </a:prstGeom>
        </p:spPr>
        <p:txBody>
          <a:bodyPr wrap="square">
            <a:spAutoFit/>
          </a:bodyPr>
          <a:lstStyle/>
          <a:p>
            <a:pPr lvl="1">
              <a:lnSpc>
                <a:spcPct val="150000"/>
              </a:lnSpc>
            </a:pPr>
            <a:r>
              <a:rPr lang="zh-CN" altLang="en-US" sz="2000" dirty="0">
                <a:latin typeface="+mn-ea"/>
                <a:ea typeface="+mn-ea"/>
              </a:rPr>
              <a:t>后端关注大型</a:t>
            </a:r>
            <a:r>
              <a:rPr lang="en-US" altLang="zh-CN" sz="2000" dirty="0">
                <a:latin typeface="+mn-ea"/>
                <a:ea typeface="+mn-ea"/>
              </a:rPr>
              <a:t>Web</a:t>
            </a:r>
            <a:r>
              <a:rPr lang="zh-CN" altLang="en-US" sz="2000" dirty="0">
                <a:latin typeface="+mn-ea"/>
                <a:ea typeface="+mn-ea"/>
              </a:rPr>
              <a:t>系统的非功能性需求</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mn-ea"/>
              </a:rPr>
              <a:t>高并发</a:t>
            </a:r>
            <a:r>
              <a:rPr lang="zh-CN" altLang="en-US" sz="2000" dirty="0">
                <a:solidFill>
                  <a:srgbClr val="FF0000"/>
                </a:solidFill>
                <a:latin typeface="+mn-ea"/>
              </a:rPr>
              <a:t>：</a:t>
            </a:r>
            <a:r>
              <a:rPr lang="zh-CN" altLang="en-US" sz="2000" dirty="0">
                <a:latin typeface="+mn-ea"/>
              </a:rPr>
              <a:t>支持高的并发用户数、并发请求数（</a:t>
            </a:r>
            <a:r>
              <a:rPr lang="en-US" altLang="zh-CN" sz="2000" dirty="0">
                <a:latin typeface="+mn-ea"/>
              </a:rPr>
              <a:t>QPS</a:t>
            </a:r>
            <a:r>
              <a:rPr lang="zh-CN" altLang="en-US" sz="2000" dirty="0">
                <a:latin typeface="+mn-ea"/>
              </a:rPr>
              <a:t>）、并发事务数（</a:t>
            </a:r>
            <a:r>
              <a:rPr lang="en-US" altLang="zh-CN" sz="2000" dirty="0">
                <a:latin typeface="+mn-ea"/>
              </a:rPr>
              <a:t>TPS</a:t>
            </a:r>
            <a:r>
              <a:rPr lang="zh-CN" altLang="en-US" sz="2000" dirty="0">
                <a:latin typeface="+mn-ea"/>
              </a:rPr>
              <a:t>）</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mn-ea"/>
              </a:rPr>
              <a:t>高性能</a:t>
            </a:r>
            <a:r>
              <a:rPr lang="zh-CN" altLang="en-US" sz="2000" dirty="0">
                <a:solidFill>
                  <a:srgbClr val="FF0000"/>
                </a:solidFill>
                <a:latin typeface="+mn-ea"/>
              </a:rPr>
              <a:t>：</a:t>
            </a:r>
            <a:r>
              <a:rPr lang="zh-CN" altLang="en-US" sz="2000" dirty="0">
                <a:latin typeface="+mn-ea"/>
              </a:rPr>
              <a:t>支持在高并发的同时具备短的响应时间，运行效率高</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mn-ea"/>
              </a:rPr>
              <a:t>高可用</a:t>
            </a:r>
            <a:r>
              <a:rPr lang="zh-CN" altLang="en-US" sz="2000" dirty="0">
                <a:solidFill>
                  <a:srgbClr val="FF0000"/>
                </a:solidFill>
                <a:latin typeface="+mn-ea"/>
              </a:rPr>
              <a:t>：</a:t>
            </a:r>
            <a:r>
              <a:rPr lang="zh-CN" altLang="en-US" sz="2000" dirty="0">
                <a:latin typeface="+mn-ea"/>
              </a:rPr>
              <a:t>保证系统可以持续提供服务，即使在出现故障的情况下，也尽可能对外提供服务，冗余备份、降级、限流</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latin typeface="+mn-ea"/>
              </a:rPr>
              <a:t>可伸缩</a:t>
            </a:r>
            <a:r>
              <a:rPr lang="zh-CN" altLang="en-US" sz="2000" dirty="0">
                <a:latin typeface="+mn-ea"/>
              </a:rPr>
              <a:t>：面对高并发访问和数据量的增长，可通过扩展节点满足业务需求的增长</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latin typeface="+mn-ea"/>
              </a:rPr>
              <a:t>可扩展</a:t>
            </a:r>
            <a:r>
              <a:rPr lang="zh-CN" altLang="en-US" sz="2000" dirty="0">
                <a:latin typeface="+mn-ea"/>
              </a:rPr>
              <a:t>：能够快速响应需求变化以及业务拓展</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latin typeface="+mn-ea"/>
              </a:rPr>
              <a:t>安全性</a:t>
            </a:r>
            <a:r>
              <a:rPr lang="zh-CN" altLang="en-US" sz="2000" dirty="0">
                <a:latin typeface="+mn-ea"/>
              </a:rPr>
              <a:t>：互联网是开放的，需要保护系统不受恶意攻击破坏，保护重要数据不被窃取</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b="1" dirty="0">
                <a:latin typeface="+mn-ea"/>
              </a:rPr>
              <a:t>易运维</a:t>
            </a:r>
            <a:endParaRPr lang="en-US" altLang="zh-CN" sz="2000" b="1" dirty="0">
              <a:latin typeface="+mn-ea"/>
            </a:endParaRPr>
          </a:p>
          <a:p>
            <a:pPr marL="800100" lvl="1" indent="-342900">
              <a:lnSpc>
                <a:spcPct val="150000"/>
              </a:lnSpc>
              <a:buFont typeface="Arial" panose="020B0604020202020204" pitchFamily="34" charset="0"/>
              <a:buChar char="•"/>
            </a:pPr>
            <a:endParaRPr lang="en-US" altLang="zh-CN" sz="2000" dirty="0">
              <a:latin typeface="楷体_GB2312" pitchFamily="49" charset="-122"/>
              <a:ea typeface="楷体_GB2312" pitchFamily="49" charset="-122"/>
            </a:endParaRPr>
          </a:p>
        </p:txBody>
      </p:sp>
    </p:spTree>
    <p:extLst>
      <p:ext uri="{BB962C8B-B14F-4D97-AF65-F5344CB8AC3E}">
        <p14:creationId xmlns:p14="http://schemas.microsoft.com/office/powerpoint/2010/main" val="35775189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1.4  HTTP</a:t>
            </a:r>
            <a:r>
              <a:rPr lang="zh-CN" altLang="en-US" sz="2800" b="1" dirty="0">
                <a:solidFill>
                  <a:schemeClr val="tx1">
                    <a:lumMod val="85000"/>
                    <a:lumOff val="15000"/>
                  </a:schemeClr>
                </a:solidFill>
                <a:latin typeface="+mn-ea"/>
                <a:ea typeface="+mn-ea"/>
              </a:rPr>
              <a:t>协议</a:t>
            </a:r>
          </a:p>
        </p:txBody>
      </p:sp>
      <p:sp>
        <p:nvSpPr>
          <p:cNvPr id="4" name="文本占位符 2"/>
          <p:cNvSpPr txBox="1">
            <a:spLocks/>
          </p:cNvSpPr>
          <p:nvPr/>
        </p:nvSpPr>
        <p:spPr>
          <a:xfrm>
            <a:off x="729915" y="1186519"/>
            <a:ext cx="10772273"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70000"/>
              </a:lnSpc>
            </a:pPr>
            <a:r>
              <a:rPr lang="en-US" altLang="zh-CN" dirty="0">
                <a:ea typeface="宋体" charset="-122"/>
                <a:hlinkClick r:id="rId3"/>
              </a:rPr>
              <a:t>HTTP</a:t>
            </a:r>
            <a:r>
              <a:rPr lang="zh-CN" altLang="en-US" dirty="0">
                <a:ea typeface="宋体" charset="-122"/>
                <a:hlinkClick r:id="rId3"/>
              </a:rPr>
              <a:t>协议</a:t>
            </a:r>
            <a:endParaRPr lang="en-US" altLang="zh-CN" dirty="0">
              <a:ea typeface="宋体" charset="-122"/>
            </a:endParaRPr>
          </a:p>
          <a:p>
            <a:pPr lvl="1" algn="just" eaLnBrk="1" hangingPunct="1">
              <a:lnSpc>
                <a:spcPct val="150000"/>
              </a:lnSpc>
            </a:pPr>
            <a:r>
              <a:rPr lang="en-US" altLang="zh-CN" sz="2000" dirty="0">
                <a:ea typeface="宋体" charset="-122"/>
                <a:hlinkClick r:id="rId4"/>
              </a:rPr>
              <a:t>RFC2616</a:t>
            </a:r>
            <a:r>
              <a:rPr lang="zh-CN" altLang="en-US" sz="2000" dirty="0">
                <a:ea typeface="宋体" charset="-122"/>
              </a:rPr>
              <a:t>， </a:t>
            </a:r>
            <a:r>
              <a:rPr lang="en-US" altLang="zh-CN" sz="2000" dirty="0">
                <a:ea typeface="宋体" charset="-122"/>
              </a:rPr>
              <a:t>HTTP1.1</a:t>
            </a:r>
          </a:p>
          <a:p>
            <a:pPr lvl="1" algn="just" eaLnBrk="1" hangingPunct="1">
              <a:lnSpc>
                <a:spcPct val="150000"/>
              </a:lnSpc>
            </a:pPr>
            <a:r>
              <a:rPr lang="en-US" altLang="zh-CN" sz="2000" dirty="0">
                <a:ea typeface="宋体" charset="-122"/>
                <a:hlinkClick r:id="rId5"/>
              </a:rPr>
              <a:t>RFC 7540</a:t>
            </a:r>
            <a:r>
              <a:rPr lang="zh-CN" altLang="en-US" sz="2000" dirty="0">
                <a:ea typeface="宋体" charset="-122"/>
              </a:rPr>
              <a:t>，</a:t>
            </a:r>
            <a:r>
              <a:rPr lang="en-US" altLang="zh-CN" sz="2000" dirty="0">
                <a:ea typeface="宋体" charset="-122"/>
              </a:rPr>
              <a:t>HTTP/2</a:t>
            </a:r>
          </a:p>
          <a:p>
            <a:pPr lvl="1" algn="just" eaLnBrk="1" hangingPunct="1">
              <a:lnSpc>
                <a:spcPct val="150000"/>
              </a:lnSpc>
            </a:pPr>
            <a:r>
              <a:rPr lang="en-US" altLang="zh-CN" sz="2000" dirty="0">
                <a:ea typeface="宋体" charset="-122"/>
              </a:rPr>
              <a:t>HTTP </a:t>
            </a:r>
            <a:r>
              <a:rPr lang="zh-CN" altLang="en-US" sz="2000" dirty="0">
                <a:ea typeface="宋体" charset="-122"/>
              </a:rPr>
              <a:t>是一个</a:t>
            </a:r>
            <a:r>
              <a:rPr lang="zh-CN" altLang="en-US" sz="2000" dirty="0">
                <a:solidFill>
                  <a:srgbClr val="FF0000"/>
                </a:solidFill>
                <a:ea typeface="宋体" charset="-122"/>
              </a:rPr>
              <a:t>应用层协议</a:t>
            </a:r>
            <a:r>
              <a:rPr lang="zh-CN" altLang="en-US" sz="2000" dirty="0">
                <a:ea typeface="宋体" charset="-122"/>
              </a:rPr>
              <a:t>，</a:t>
            </a:r>
            <a:r>
              <a:rPr lang="zh-CN" altLang="en-US" sz="2000" dirty="0">
                <a:solidFill>
                  <a:srgbClr val="FF0000"/>
                </a:solidFill>
                <a:ea typeface="宋体" charset="-122"/>
              </a:rPr>
              <a:t>它使用 </a:t>
            </a:r>
            <a:r>
              <a:rPr lang="en-US" altLang="zh-CN" sz="2000" dirty="0">
                <a:solidFill>
                  <a:srgbClr val="FF0000"/>
                </a:solidFill>
                <a:ea typeface="宋体" charset="-122"/>
              </a:rPr>
              <a:t>TCP </a:t>
            </a:r>
            <a:r>
              <a:rPr lang="zh-CN" altLang="en-US" sz="2000" dirty="0">
                <a:solidFill>
                  <a:srgbClr val="FF0000"/>
                </a:solidFill>
                <a:ea typeface="宋体" charset="-122"/>
              </a:rPr>
              <a:t>连接</a:t>
            </a:r>
            <a:r>
              <a:rPr lang="zh-CN" altLang="en-US" sz="2000" dirty="0">
                <a:ea typeface="宋体" charset="-122"/>
              </a:rPr>
              <a:t>进行可靠的传送。</a:t>
            </a:r>
            <a:r>
              <a:rPr lang="zh-CN" altLang="en-US" dirty="0">
                <a:ea typeface="宋体" charset="-122"/>
              </a:rPr>
              <a:t> </a:t>
            </a:r>
          </a:p>
          <a:p>
            <a:pPr lvl="1" algn="just" eaLnBrk="1" hangingPunct="1">
              <a:lnSpc>
                <a:spcPct val="150000"/>
              </a:lnSpc>
            </a:pPr>
            <a:r>
              <a:rPr lang="en-US" altLang="zh-CN" sz="2000" dirty="0">
                <a:ea typeface="宋体" charset="-122"/>
              </a:rPr>
              <a:t>HTTP </a:t>
            </a:r>
            <a:r>
              <a:rPr lang="zh-CN" altLang="en-US" sz="2000" dirty="0">
                <a:ea typeface="宋体" charset="-122"/>
              </a:rPr>
              <a:t>有两类报文：</a:t>
            </a:r>
          </a:p>
          <a:p>
            <a:pPr lvl="2" eaLnBrk="1" hangingPunct="1">
              <a:lnSpc>
                <a:spcPct val="150000"/>
              </a:lnSpc>
            </a:pPr>
            <a:r>
              <a:rPr lang="zh-CN" altLang="en-US" sz="1800" dirty="0">
                <a:solidFill>
                  <a:srgbClr val="FF0000"/>
                </a:solidFill>
                <a:ea typeface="宋体" charset="-122"/>
              </a:rPr>
              <a:t>请求报文</a:t>
            </a:r>
            <a:r>
              <a:rPr lang="en-US" altLang="zh-CN" sz="1800" dirty="0">
                <a:ea typeface="宋体" charset="-122"/>
              </a:rPr>
              <a:t>——</a:t>
            </a:r>
            <a:r>
              <a:rPr lang="zh-CN" altLang="en-US" sz="1800" dirty="0">
                <a:ea typeface="宋体" charset="-122"/>
              </a:rPr>
              <a:t>从客户向服务器发送请求报文。</a:t>
            </a:r>
          </a:p>
          <a:p>
            <a:pPr lvl="2" eaLnBrk="1" hangingPunct="1">
              <a:lnSpc>
                <a:spcPct val="150000"/>
              </a:lnSpc>
            </a:pPr>
            <a:r>
              <a:rPr lang="zh-CN" altLang="en-US" sz="1800" dirty="0">
                <a:solidFill>
                  <a:srgbClr val="FF0000"/>
                </a:solidFill>
                <a:ea typeface="宋体" charset="-122"/>
              </a:rPr>
              <a:t>响应报文</a:t>
            </a:r>
            <a:r>
              <a:rPr lang="en-US" altLang="zh-CN" sz="1800" dirty="0">
                <a:ea typeface="宋体" charset="-122"/>
              </a:rPr>
              <a:t>——</a:t>
            </a:r>
            <a:r>
              <a:rPr lang="zh-CN" altLang="en-US" sz="1800" dirty="0">
                <a:ea typeface="宋体" charset="-122"/>
              </a:rPr>
              <a:t>从服务器到客户的回答。</a:t>
            </a:r>
          </a:p>
          <a:p>
            <a:pPr lvl="1" eaLnBrk="1" hangingPunct="1">
              <a:lnSpc>
                <a:spcPct val="150000"/>
              </a:lnSpc>
            </a:pPr>
            <a:r>
              <a:rPr lang="en-US" altLang="zh-CN" sz="2000" dirty="0">
                <a:ea typeface="宋体" charset="-122"/>
              </a:rPr>
              <a:t>HTTP </a:t>
            </a:r>
            <a:r>
              <a:rPr lang="zh-CN" altLang="en-US" sz="2000" dirty="0">
                <a:ea typeface="宋体" charset="-122"/>
              </a:rPr>
              <a:t>是</a:t>
            </a:r>
            <a:r>
              <a:rPr lang="zh-CN" altLang="en-US" sz="2000" dirty="0">
                <a:solidFill>
                  <a:srgbClr val="FF0000"/>
                </a:solidFill>
                <a:ea typeface="宋体" charset="-122"/>
              </a:rPr>
              <a:t>面向正文的</a:t>
            </a:r>
            <a:r>
              <a:rPr lang="en-US" altLang="zh-CN" sz="2000" dirty="0">
                <a:ea typeface="宋体" charset="-122"/>
              </a:rPr>
              <a:t>(text-oriented)</a:t>
            </a:r>
            <a:r>
              <a:rPr lang="zh-CN" altLang="en-US" sz="2000" dirty="0">
                <a:ea typeface="宋体" charset="-122"/>
              </a:rPr>
              <a:t>，在报文中的每一个字段都是一些 </a:t>
            </a:r>
            <a:r>
              <a:rPr lang="en-US" altLang="zh-CN" sz="2000" dirty="0">
                <a:ea typeface="宋体" charset="-122"/>
              </a:rPr>
              <a:t>ASCII </a:t>
            </a:r>
            <a:r>
              <a:rPr lang="zh-CN" altLang="en-US" sz="2000" dirty="0">
                <a:ea typeface="宋体" charset="-122"/>
              </a:rPr>
              <a:t>码串，因而每个字段的长度都是不确定的。</a:t>
            </a:r>
          </a:p>
          <a:p>
            <a:pPr lvl="1" eaLnBrk="1" hangingPunct="1">
              <a:lnSpc>
                <a:spcPct val="170000"/>
              </a:lnSpc>
            </a:pPr>
            <a:endParaRPr lang="en-US" altLang="zh-CN" sz="3400" dirty="0">
              <a:latin typeface="+mn-ea"/>
            </a:endParaRPr>
          </a:p>
        </p:txBody>
      </p:sp>
    </p:spTree>
    <p:extLst>
      <p:ext uri="{BB962C8B-B14F-4D97-AF65-F5344CB8AC3E}">
        <p14:creationId xmlns:p14="http://schemas.microsoft.com/office/powerpoint/2010/main" val="29248929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601578" y="1108076"/>
            <a:ext cx="10980821"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70000"/>
              </a:lnSpc>
            </a:pPr>
            <a:r>
              <a:rPr lang="en-US" altLang="zh-CN" dirty="0">
                <a:ea typeface="宋体" charset="-122"/>
              </a:rPr>
              <a:t>HTTP</a:t>
            </a:r>
            <a:r>
              <a:rPr lang="zh-CN" altLang="en-US" dirty="0">
                <a:ea typeface="宋体" charset="-122"/>
              </a:rPr>
              <a:t>协议</a:t>
            </a:r>
            <a:endParaRPr lang="en-US" altLang="zh-CN" dirty="0">
              <a:ea typeface="宋体" charset="-122"/>
            </a:endParaRPr>
          </a:p>
          <a:p>
            <a:pPr lvl="1" algn="just" eaLnBrk="1" hangingPunct="1">
              <a:lnSpc>
                <a:spcPct val="150000"/>
              </a:lnSpc>
            </a:pPr>
            <a:r>
              <a:rPr lang="en-US" altLang="zh-CN" dirty="0">
                <a:ea typeface="宋体" charset="-122"/>
              </a:rPr>
              <a:t>HTTP</a:t>
            </a:r>
            <a:r>
              <a:rPr lang="zh-CN" altLang="en-US" dirty="0">
                <a:ea typeface="宋体" charset="-122"/>
              </a:rPr>
              <a:t>协议是无状态</a:t>
            </a:r>
          </a:p>
          <a:p>
            <a:pPr lvl="2" algn="just" eaLnBrk="1" hangingPunct="1">
              <a:lnSpc>
                <a:spcPct val="150000"/>
              </a:lnSpc>
            </a:pPr>
            <a:r>
              <a:rPr lang="zh-CN" altLang="en-US" dirty="0">
                <a:ea typeface="宋体" charset="-122"/>
              </a:rPr>
              <a:t>同一个客户端的这次请求和上次请求是没有对应关系，对</a:t>
            </a:r>
            <a:r>
              <a:rPr lang="en-US" altLang="zh-CN" dirty="0">
                <a:solidFill>
                  <a:srgbClr val="FF0000"/>
                </a:solidFill>
                <a:ea typeface="宋体" charset="-122"/>
              </a:rPr>
              <a:t>http</a:t>
            </a:r>
            <a:r>
              <a:rPr lang="zh-CN" altLang="en-US" dirty="0">
                <a:solidFill>
                  <a:srgbClr val="FF0000"/>
                </a:solidFill>
                <a:ea typeface="宋体" charset="-122"/>
              </a:rPr>
              <a:t>服务器</a:t>
            </a:r>
            <a:r>
              <a:rPr lang="zh-CN" altLang="en-US" dirty="0">
                <a:ea typeface="宋体" charset="-122"/>
              </a:rPr>
              <a:t>来说，它并不知道这两个请求来自同一个客户端。 为了解决这个问题，</a:t>
            </a:r>
            <a:r>
              <a:rPr lang="en-US" altLang="zh-CN" dirty="0">
                <a:solidFill>
                  <a:srgbClr val="FF0000"/>
                </a:solidFill>
                <a:ea typeface="宋体" charset="-122"/>
              </a:rPr>
              <a:t>Web</a:t>
            </a:r>
            <a:r>
              <a:rPr lang="zh-CN" altLang="en-US" dirty="0">
                <a:solidFill>
                  <a:srgbClr val="FF0000"/>
                </a:solidFill>
                <a:ea typeface="宋体" charset="-122"/>
              </a:rPr>
              <a:t>程序引入了</a:t>
            </a:r>
            <a:r>
              <a:rPr lang="en-US" altLang="zh-CN" dirty="0">
                <a:solidFill>
                  <a:srgbClr val="FF0000"/>
                </a:solidFill>
                <a:ea typeface="宋体" charset="-122"/>
              </a:rPr>
              <a:t>Session</a:t>
            </a:r>
            <a:r>
              <a:rPr lang="zh-CN" altLang="en-US" dirty="0">
                <a:solidFill>
                  <a:srgbClr val="FF0000"/>
                </a:solidFill>
                <a:ea typeface="宋体" charset="-122"/>
              </a:rPr>
              <a:t>和</a:t>
            </a:r>
            <a:r>
              <a:rPr lang="en-US" altLang="zh-CN" dirty="0">
                <a:solidFill>
                  <a:srgbClr val="FF0000"/>
                </a:solidFill>
                <a:ea typeface="宋体" charset="-122"/>
              </a:rPr>
              <a:t>Cookie</a:t>
            </a:r>
            <a:r>
              <a:rPr lang="zh-CN" altLang="en-US" dirty="0">
                <a:solidFill>
                  <a:srgbClr val="FF0000"/>
                </a:solidFill>
                <a:ea typeface="宋体" charset="-122"/>
              </a:rPr>
              <a:t>机制来维护状态</a:t>
            </a:r>
            <a:endParaRPr lang="en-US" altLang="zh-CN" dirty="0">
              <a:solidFill>
                <a:srgbClr val="FF0000"/>
              </a:solidFill>
              <a:ea typeface="宋体" charset="-122"/>
            </a:endParaRPr>
          </a:p>
          <a:p>
            <a:pPr lvl="2" algn="just" eaLnBrk="1" hangingPunct="1">
              <a:lnSpc>
                <a:spcPct val="150000"/>
              </a:lnSpc>
            </a:pPr>
            <a:r>
              <a:rPr lang="zh-CN" altLang="en-US" dirty="0">
                <a:solidFill>
                  <a:srgbClr val="FF0000"/>
                </a:solidFill>
                <a:ea typeface="宋体" charset="-122"/>
              </a:rPr>
              <a:t>无状态不代表</a:t>
            </a:r>
            <a:r>
              <a:rPr lang="en-US" altLang="zh-CN" dirty="0">
                <a:solidFill>
                  <a:srgbClr val="FF0000"/>
                </a:solidFill>
                <a:ea typeface="宋体" charset="-122"/>
              </a:rPr>
              <a:t>HTTP</a:t>
            </a:r>
            <a:r>
              <a:rPr lang="zh-CN" altLang="en-US" dirty="0">
                <a:solidFill>
                  <a:srgbClr val="FF0000"/>
                </a:solidFill>
                <a:ea typeface="宋体" charset="-122"/>
              </a:rPr>
              <a:t>不能保持</a:t>
            </a:r>
            <a:r>
              <a:rPr lang="en-US" altLang="zh-CN" dirty="0">
                <a:solidFill>
                  <a:srgbClr val="FF0000"/>
                </a:solidFill>
                <a:ea typeface="宋体" charset="-122"/>
              </a:rPr>
              <a:t>TCP</a:t>
            </a:r>
            <a:r>
              <a:rPr lang="zh-CN" altLang="en-US" dirty="0">
                <a:solidFill>
                  <a:srgbClr val="FF0000"/>
                </a:solidFill>
                <a:ea typeface="宋体" charset="-122"/>
              </a:rPr>
              <a:t>连接</a:t>
            </a:r>
            <a:r>
              <a:rPr lang="zh-CN" altLang="en-US" dirty="0">
                <a:ea typeface="宋体" charset="-122"/>
              </a:rPr>
              <a:t>，从</a:t>
            </a:r>
            <a:r>
              <a:rPr lang="en-US" altLang="zh-CN" dirty="0">
                <a:ea typeface="宋体" charset="-122"/>
              </a:rPr>
              <a:t>HTTP/1.1</a:t>
            </a:r>
            <a:r>
              <a:rPr lang="zh-CN" altLang="en-US" dirty="0">
                <a:ea typeface="宋体" charset="-122"/>
              </a:rPr>
              <a:t>起，默认都开启了</a:t>
            </a:r>
            <a:r>
              <a:rPr lang="en-US" altLang="zh-CN" dirty="0">
                <a:ea typeface="宋体" charset="-122"/>
              </a:rPr>
              <a:t>Keep-Alive</a:t>
            </a:r>
            <a:r>
              <a:rPr lang="zh-CN" altLang="en-US" dirty="0">
                <a:ea typeface="宋体" charset="-122"/>
              </a:rPr>
              <a:t>，保持连接特性，即当一个网页打开完成后，客户端和服务器之间用于传输</a:t>
            </a:r>
            <a:r>
              <a:rPr lang="en-US" altLang="zh-CN" dirty="0">
                <a:ea typeface="宋体" charset="-122"/>
              </a:rPr>
              <a:t>HTTP</a:t>
            </a:r>
            <a:r>
              <a:rPr lang="zh-CN" altLang="en-US" dirty="0">
                <a:ea typeface="宋体" charset="-122"/>
              </a:rPr>
              <a:t>数据的</a:t>
            </a:r>
            <a:r>
              <a:rPr lang="en-US" altLang="zh-CN" dirty="0">
                <a:ea typeface="宋体" charset="-122"/>
              </a:rPr>
              <a:t>TCP</a:t>
            </a:r>
            <a:r>
              <a:rPr lang="zh-CN" altLang="en-US" dirty="0">
                <a:ea typeface="宋体" charset="-122"/>
              </a:rPr>
              <a:t>连接不会关闭，如果客户端再次访问这个服务器上的网页，会继续使用这一条已经建立的连接。</a:t>
            </a:r>
          </a:p>
          <a:p>
            <a:pPr lvl="2" algn="just" eaLnBrk="1" hangingPunct="1">
              <a:lnSpc>
                <a:spcPct val="150000"/>
              </a:lnSpc>
            </a:pPr>
            <a:endParaRPr lang="en-US" altLang="zh-CN" sz="1800" dirty="0">
              <a:ea typeface="宋体" charset="-122"/>
            </a:endParaRPr>
          </a:p>
          <a:p>
            <a:pPr lvl="1" algn="just" eaLnBrk="1" hangingPunct="1">
              <a:lnSpc>
                <a:spcPct val="150000"/>
              </a:lnSpc>
            </a:pPr>
            <a:endParaRPr lang="en-US" altLang="zh-CN" sz="2000" dirty="0">
              <a:ea typeface="宋体" charset="-122"/>
            </a:endParaRPr>
          </a:p>
          <a:p>
            <a:pPr lvl="1" eaLnBrk="1" hangingPunct="1">
              <a:lnSpc>
                <a:spcPct val="170000"/>
              </a:lnSpc>
            </a:pPr>
            <a:endParaRPr lang="en-US" altLang="zh-CN" sz="3400" dirty="0">
              <a:latin typeface="+mn-ea"/>
            </a:endParaRPr>
          </a:p>
        </p:txBody>
      </p:sp>
    </p:spTree>
    <p:extLst>
      <p:ext uri="{BB962C8B-B14F-4D97-AF65-F5344CB8AC3E}">
        <p14:creationId xmlns:p14="http://schemas.microsoft.com/office/powerpoint/2010/main" val="396861874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5" name="文本占位符 2"/>
          <p:cNvSpPr txBox="1">
            <a:spLocks/>
          </p:cNvSpPr>
          <p:nvPr/>
        </p:nvSpPr>
        <p:spPr>
          <a:xfrm>
            <a:off x="745958" y="1285860"/>
            <a:ext cx="10274968"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70000"/>
              </a:lnSpc>
            </a:pPr>
            <a:r>
              <a:rPr lang="en-US" altLang="zh-CN" dirty="0">
                <a:ea typeface="宋体" charset="-122"/>
              </a:rPr>
              <a:t>HTTP</a:t>
            </a:r>
            <a:r>
              <a:rPr lang="zh-CN" altLang="en-US" dirty="0">
                <a:ea typeface="宋体" charset="-122"/>
              </a:rPr>
              <a:t>协议</a:t>
            </a:r>
            <a:endParaRPr lang="en-US" altLang="zh-CN" dirty="0">
              <a:ea typeface="宋体" charset="-122"/>
            </a:endParaRPr>
          </a:p>
          <a:p>
            <a:pPr lvl="1" algn="just" eaLnBrk="1" hangingPunct="1">
              <a:lnSpc>
                <a:spcPct val="150000"/>
              </a:lnSpc>
            </a:pPr>
            <a:r>
              <a:rPr lang="zh-CN" altLang="en-US" dirty="0">
                <a:ea typeface="宋体" charset="-122"/>
              </a:rPr>
              <a:t>打开一个网页一般需要浏览器发送很多次</a:t>
            </a:r>
            <a:r>
              <a:rPr lang="en-US" altLang="zh-CN" dirty="0">
                <a:solidFill>
                  <a:srgbClr val="FF0000"/>
                </a:solidFill>
                <a:ea typeface="宋体" charset="-122"/>
              </a:rPr>
              <a:t>Request</a:t>
            </a:r>
          </a:p>
          <a:p>
            <a:pPr lvl="2" algn="just" eaLnBrk="1" hangingPunct="1">
              <a:lnSpc>
                <a:spcPct val="150000"/>
              </a:lnSpc>
            </a:pPr>
            <a:r>
              <a:rPr lang="zh-CN" altLang="en-US" dirty="0">
                <a:ea typeface="宋体" charset="-122"/>
              </a:rPr>
              <a:t>浏览器分析</a:t>
            </a:r>
            <a:r>
              <a:rPr lang="en-US" altLang="zh-CN" dirty="0">
                <a:ea typeface="宋体" charset="-122"/>
              </a:rPr>
              <a:t>Response</a:t>
            </a:r>
            <a:r>
              <a:rPr lang="zh-CN" altLang="en-US" dirty="0">
                <a:ea typeface="宋体" charset="-122"/>
              </a:rPr>
              <a:t>中的 </a:t>
            </a:r>
            <a:r>
              <a:rPr lang="en-US" altLang="zh-CN" dirty="0">
                <a:ea typeface="宋体" charset="-122"/>
              </a:rPr>
              <a:t>HTML</a:t>
            </a:r>
            <a:r>
              <a:rPr lang="zh-CN" altLang="en-US" dirty="0">
                <a:ea typeface="宋体" charset="-122"/>
              </a:rPr>
              <a:t>，发现其中引用了很多其他文件，比如图片，</a:t>
            </a:r>
            <a:r>
              <a:rPr lang="en-US" altLang="zh-CN" dirty="0">
                <a:ea typeface="宋体" charset="-122"/>
              </a:rPr>
              <a:t>CSS</a:t>
            </a:r>
            <a:r>
              <a:rPr lang="zh-CN" altLang="en-US" dirty="0">
                <a:ea typeface="宋体" charset="-122"/>
              </a:rPr>
              <a:t>文件，</a:t>
            </a:r>
            <a:r>
              <a:rPr lang="en-US" altLang="zh-CN" dirty="0">
                <a:ea typeface="宋体" charset="-122"/>
              </a:rPr>
              <a:t>JS</a:t>
            </a:r>
            <a:r>
              <a:rPr lang="zh-CN" altLang="en-US" dirty="0">
                <a:ea typeface="宋体" charset="-122"/>
              </a:rPr>
              <a:t>文件。</a:t>
            </a:r>
          </a:p>
          <a:p>
            <a:pPr lvl="2" algn="just" eaLnBrk="1" hangingPunct="1">
              <a:lnSpc>
                <a:spcPct val="150000"/>
              </a:lnSpc>
            </a:pPr>
            <a:r>
              <a:rPr lang="zh-CN" altLang="en-US" dirty="0">
                <a:ea typeface="宋体" charset="-122"/>
              </a:rPr>
              <a:t>浏览器会自动再次发送</a:t>
            </a:r>
            <a:r>
              <a:rPr lang="en-US" altLang="zh-CN" dirty="0">
                <a:ea typeface="宋体" charset="-122"/>
              </a:rPr>
              <a:t>Request</a:t>
            </a:r>
            <a:r>
              <a:rPr lang="zh-CN" altLang="en-US" dirty="0">
                <a:ea typeface="宋体" charset="-122"/>
              </a:rPr>
              <a:t>去获取图片，</a:t>
            </a:r>
            <a:r>
              <a:rPr lang="en-US" altLang="zh-CN" dirty="0">
                <a:ea typeface="宋体" charset="-122"/>
              </a:rPr>
              <a:t>CSS</a:t>
            </a:r>
            <a:r>
              <a:rPr lang="zh-CN" altLang="en-US" dirty="0">
                <a:ea typeface="宋体" charset="-122"/>
              </a:rPr>
              <a:t>文件，或者</a:t>
            </a:r>
            <a:r>
              <a:rPr lang="en-US" altLang="zh-CN" dirty="0">
                <a:ea typeface="宋体" charset="-122"/>
              </a:rPr>
              <a:t>JS</a:t>
            </a:r>
            <a:r>
              <a:rPr lang="zh-CN" altLang="en-US" dirty="0">
                <a:ea typeface="宋体" charset="-122"/>
              </a:rPr>
              <a:t>文件。</a:t>
            </a:r>
          </a:p>
          <a:p>
            <a:pPr lvl="2" algn="just" eaLnBrk="1" hangingPunct="1">
              <a:lnSpc>
                <a:spcPct val="150000"/>
              </a:lnSpc>
            </a:pPr>
            <a:r>
              <a:rPr lang="zh-CN" altLang="en-US" dirty="0">
                <a:ea typeface="宋体" charset="-122"/>
              </a:rPr>
              <a:t>等所有的文件都下载成功后。 网页就被显示出来了。</a:t>
            </a:r>
          </a:p>
          <a:p>
            <a:pPr lvl="2" algn="just" eaLnBrk="1" hangingPunct="1">
              <a:lnSpc>
                <a:spcPct val="150000"/>
              </a:lnSpc>
            </a:pPr>
            <a:endParaRPr lang="en-US" altLang="zh-CN" sz="1800" dirty="0">
              <a:ea typeface="宋体" charset="-122"/>
            </a:endParaRPr>
          </a:p>
          <a:p>
            <a:pPr lvl="1" algn="just" eaLnBrk="1" hangingPunct="1">
              <a:lnSpc>
                <a:spcPct val="150000"/>
              </a:lnSpc>
            </a:pPr>
            <a:endParaRPr lang="en-US" altLang="zh-CN" sz="2000" dirty="0">
              <a:ea typeface="宋体" charset="-122"/>
            </a:endParaRPr>
          </a:p>
          <a:p>
            <a:pPr lvl="1" eaLnBrk="1" hangingPunct="1">
              <a:lnSpc>
                <a:spcPct val="170000"/>
              </a:lnSpc>
            </a:pPr>
            <a:endParaRPr lang="en-US" altLang="zh-CN" sz="3400" dirty="0">
              <a:latin typeface="+mn-ea"/>
            </a:endParaRPr>
          </a:p>
        </p:txBody>
      </p:sp>
    </p:spTree>
    <p:extLst>
      <p:ext uri="{BB962C8B-B14F-4D97-AF65-F5344CB8AC3E}">
        <p14:creationId xmlns:p14="http://schemas.microsoft.com/office/powerpoint/2010/main" val="97603047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954505"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70000"/>
              </a:lnSpc>
            </a:pPr>
            <a:r>
              <a:rPr lang="en-US" altLang="zh-CN" dirty="0">
                <a:ea typeface="宋体" charset="-122"/>
              </a:rPr>
              <a:t>HTTP</a:t>
            </a:r>
            <a:r>
              <a:rPr lang="zh-CN" altLang="en-GB" dirty="0"/>
              <a:t>请求消息结构：</a:t>
            </a:r>
          </a:p>
          <a:p>
            <a:pPr indent="-200025" eaLnBrk="1" hangingPunct="1"/>
            <a:endParaRPr lang="en-GB" altLang="zh-CN" sz="2000" dirty="0"/>
          </a:p>
          <a:p>
            <a:pPr indent="-200025" eaLnBrk="1" hangingPunct="1"/>
            <a:endParaRPr lang="en-US" altLang="zh-CN" sz="2000" dirty="0"/>
          </a:p>
          <a:p>
            <a:pPr lvl="1" algn="just" eaLnBrk="1" hangingPunct="1">
              <a:lnSpc>
                <a:spcPct val="150000"/>
              </a:lnSpc>
            </a:pPr>
            <a:endParaRPr lang="en-US" altLang="zh-CN" sz="3400" dirty="0">
              <a:latin typeface="+mn-ea"/>
            </a:endParaRPr>
          </a:p>
        </p:txBody>
      </p:sp>
      <p:pic>
        <p:nvPicPr>
          <p:cNvPr id="2" name="图片 1"/>
          <p:cNvPicPr>
            <a:picLocks noChangeAspect="1"/>
          </p:cNvPicPr>
          <p:nvPr/>
        </p:nvPicPr>
        <p:blipFill>
          <a:blip r:embed="rId3"/>
          <a:stretch>
            <a:fillRect/>
          </a:stretch>
        </p:blipFill>
        <p:spPr>
          <a:xfrm>
            <a:off x="1743075" y="2234866"/>
            <a:ext cx="8705850" cy="2933700"/>
          </a:xfrm>
          <a:prstGeom prst="rect">
            <a:avLst/>
          </a:prstGeom>
        </p:spPr>
      </p:pic>
    </p:spTree>
    <p:extLst>
      <p:ext uri="{BB962C8B-B14F-4D97-AF65-F5344CB8AC3E}">
        <p14:creationId xmlns:p14="http://schemas.microsoft.com/office/powerpoint/2010/main" val="345320899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pic>
        <p:nvPicPr>
          <p:cNvPr id="5" name="Picture 2"/>
          <p:cNvPicPr>
            <a:picLocks noChangeAspect="1" noChangeArrowheads="1"/>
          </p:cNvPicPr>
          <p:nvPr/>
        </p:nvPicPr>
        <p:blipFill>
          <a:blip r:embed="rId3"/>
          <a:srcRect/>
          <a:stretch>
            <a:fillRect/>
          </a:stretch>
        </p:blipFill>
        <p:spPr bwMode="auto">
          <a:xfrm>
            <a:off x="691163" y="1589373"/>
            <a:ext cx="10809673" cy="2305294"/>
          </a:xfrm>
          <a:prstGeom prst="rect">
            <a:avLst/>
          </a:prstGeom>
          <a:noFill/>
          <a:ln w="9525">
            <a:noFill/>
            <a:miter lim="800000"/>
            <a:headEnd/>
            <a:tailEnd/>
          </a:ln>
          <a:effectLst/>
        </p:spPr>
      </p:pic>
      <p:sp>
        <p:nvSpPr>
          <p:cNvPr id="6" name="TextBox 4"/>
          <p:cNvSpPr txBox="1"/>
          <p:nvPr/>
        </p:nvSpPr>
        <p:spPr>
          <a:xfrm>
            <a:off x="1023210" y="4132211"/>
            <a:ext cx="10254389" cy="962315"/>
          </a:xfrm>
          <a:prstGeom prst="rect">
            <a:avLst/>
          </a:prstGeom>
          <a:noFill/>
        </p:spPr>
        <p:txBody>
          <a:bodyPr wrap="square" rtlCol="0">
            <a:spAutoFit/>
          </a:bodyPr>
          <a:lstStyle/>
          <a:p>
            <a:pPr>
              <a:lnSpc>
                <a:spcPct val="150000"/>
              </a:lnSpc>
            </a:pPr>
            <a:r>
              <a:rPr lang="zh-CN" altLang="en-GB" sz="2000" dirty="0"/>
              <a:t> 这个消息共有</a:t>
            </a:r>
            <a:r>
              <a:rPr lang="en-US" altLang="zh-CN" sz="2000" dirty="0"/>
              <a:t>9</a:t>
            </a:r>
            <a:r>
              <a:rPr lang="zh-CN" altLang="en-US" sz="2000" dirty="0"/>
              <a:t>行</a:t>
            </a:r>
            <a:r>
              <a:rPr lang="en-US" altLang="zh-CN" sz="2000" dirty="0"/>
              <a:t>(</a:t>
            </a:r>
            <a:r>
              <a:rPr lang="zh-CN" altLang="en-US" sz="2000" dirty="0"/>
              <a:t>每行以一个回车符和一个换行符结束</a:t>
            </a:r>
            <a:r>
              <a:rPr lang="en-US" altLang="zh-CN" sz="2000" dirty="0"/>
              <a:t>)</a:t>
            </a:r>
            <a:r>
              <a:rPr lang="zh-CN" altLang="en-US" sz="2000" dirty="0"/>
              <a:t>，最后一行后面还有额外的一个回车符和换行符。</a:t>
            </a:r>
          </a:p>
        </p:txBody>
      </p:sp>
    </p:spTree>
    <p:extLst>
      <p:ext uri="{BB962C8B-B14F-4D97-AF65-F5344CB8AC3E}">
        <p14:creationId xmlns:p14="http://schemas.microsoft.com/office/powerpoint/2010/main" val="211644210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6" name="TextBox 4"/>
          <p:cNvSpPr txBox="1"/>
          <p:nvPr/>
        </p:nvSpPr>
        <p:spPr>
          <a:xfrm>
            <a:off x="654689" y="1379653"/>
            <a:ext cx="8572560" cy="2862322"/>
          </a:xfrm>
          <a:prstGeom prst="rect">
            <a:avLst/>
          </a:prstGeom>
          <a:noFill/>
        </p:spPr>
        <p:txBody>
          <a:bodyPr wrap="square" rtlCol="0">
            <a:spAutoFit/>
          </a:bodyPr>
          <a:lstStyle/>
          <a:p>
            <a:pPr>
              <a:lnSpc>
                <a:spcPct val="150000"/>
              </a:lnSpc>
            </a:pPr>
            <a:r>
              <a:rPr lang="zh-CN" altLang="en-US" sz="2000" dirty="0"/>
              <a:t>补充：协议分析工具</a:t>
            </a:r>
            <a:endParaRPr lang="en-US" altLang="zh-CN" sz="2000" dirty="0"/>
          </a:p>
          <a:p>
            <a:pPr>
              <a:lnSpc>
                <a:spcPct val="150000"/>
              </a:lnSpc>
            </a:pPr>
            <a:r>
              <a:rPr lang="en-US" altLang="zh-CN" sz="2000" dirty="0"/>
              <a:t>1</a:t>
            </a:r>
            <a:r>
              <a:rPr lang="zh-CN" altLang="en-US" sz="2000" dirty="0"/>
              <a:t>、</a:t>
            </a:r>
            <a:r>
              <a:rPr lang="en-US" altLang="zh-CN" sz="2000" dirty="0" err="1"/>
              <a:t>wireshark</a:t>
            </a:r>
            <a:endParaRPr lang="en-US" altLang="zh-CN" sz="2000" dirty="0"/>
          </a:p>
          <a:p>
            <a:pPr>
              <a:lnSpc>
                <a:spcPct val="150000"/>
              </a:lnSpc>
            </a:pPr>
            <a:r>
              <a:rPr lang="en-US" altLang="zh-CN" sz="2000" dirty="0"/>
              <a:t>2</a:t>
            </a:r>
            <a:r>
              <a:rPr lang="zh-CN" altLang="en-US" sz="2000" dirty="0"/>
              <a:t>、浏览器开发者工具</a:t>
            </a:r>
            <a:r>
              <a:rPr lang="en-US" altLang="zh-CN" sz="2000" dirty="0"/>
              <a:t>network</a:t>
            </a:r>
          </a:p>
          <a:p>
            <a:pPr>
              <a:lnSpc>
                <a:spcPct val="150000"/>
              </a:lnSpc>
            </a:pPr>
            <a:r>
              <a:rPr lang="en-US" altLang="zh-CN" sz="2000" dirty="0"/>
              <a:t>3</a:t>
            </a:r>
            <a:r>
              <a:rPr lang="zh-CN" altLang="en-US" sz="2000" dirty="0"/>
              <a:t>、</a:t>
            </a:r>
            <a:r>
              <a:rPr lang="en-US" altLang="zh-CN" sz="2000" dirty="0"/>
              <a:t>fiddler</a:t>
            </a:r>
            <a:r>
              <a:rPr lang="zh-CN" altLang="en-US" sz="2000" dirty="0"/>
              <a:t>，</a:t>
            </a:r>
            <a:r>
              <a:rPr lang="en-US" altLang="zh-CN" sz="2000" dirty="0"/>
              <a:t>http</a:t>
            </a:r>
            <a:r>
              <a:rPr lang="zh-CN" altLang="en-US" sz="2000" dirty="0"/>
              <a:t>协议调试代理工具</a:t>
            </a:r>
            <a:endParaRPr lang="en-US" altLang="zh-CN" sz="2000" dirty="0"/>
          </a:p>
          <a:p>
            <a:pPr>
              <a:lnSpc>
                <a:spcPct val="150000"/>
              </a:lnSpc>
            </a:pPr>
            <a:endParaRPr lang="en-US" altLang="zh-CN" sz="2000" dirty="0"/>
          </a:p>
          <a:p>
            <a:pPr>
              <a:lnSpc>
                <a:spcPct val="150000"/>
              </a:lnSpc>
            </a:pPr>
            <a:endParaRPr lang="zh-CN" altLang="en-US" sz="2000" dirty="0"/>
          </a:p>
        </p:txBody>
      </p:sp>
      <p:pic>
        <p:nvPicPr>
          <p:cNvPr id="2" name="图片 1"/>
          <p:cNvPicPr>
            <a:picLocks noChangeAspect="1"/>
          </p:cNvPicPr>
          <p:nvPr/>
        </p:nvPicPr>
        <p:blipFill>
          <a:blip r:embed="rId3"/>
          <a:stretch>
            <a:fillRect/>
          </a:stretch>
        </p:blipFill>
        <p:spPr>
          <a:xfrm>
            <a:off x="168275" y="3721767"/>
            <a:ext cx="6471534" cy="2575573"/>
          </a:xfrm>
          <a:prstGeom prst="rect">
            <a:avLst/>
          </a:prstGeom>
        </p:spPr>
      </p:pic>
      <p:pic>
        <p:nvPicPr>
          <p:cNvPr id="3" name="图片 2"/>
          <p:cNvPicPr>
            <a:picLocks noChangeAspect="1"/>
          </p:cNvPicPr>
          <p:nvPr/>
        </p:nvPicPr>
        <p:blipFill>
          <a:blip r:embed="rId4"/>
          <a:stretch>
            <a:fillRect/>
          </a:stretch>
        </p:blipFill>
        <p:spPr>
          <a:xfrm>
            <a:off x="5829300" y="1240885"/>
            <a:ext cx="6034149" cy="2872255"/>
          </a:xfrm>
          <a:prstGeom prst="rect">
            <a:avLst/>
          </a:prstGeom>
        </p:spPr>
      </p:pic>
    </p:spTree>
    <p:extLst>
      <p:ext uri="{BB962C8B-B14F-4D97-AF65-F5344CB8AC3E}">
        <p14:creationId xmlns:p14="http://schemas.microsoft.com/office/powerpoint/2010/main" val="158407802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sp>
        <p:nvSpPr>
          <p:cNvPr id="12" name="Rectangle 43"/>
          <p:cNvSpPr>
            <a:spLocks noChangeArrowheads="1"/>
          </p:cNvSpPr>
          <p:nvPr/>
        </p:nvSpPr>
        <p:spPr bwMode="auto">
          <a:xfrm>
            <a:off x="388940" y="1236171"/>
            <a:ext cx="173477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2005</a:t>
            </a:r>
            <a:r>
              <a:rPr lang="zh-CN" altLang="en-US" sz="2400" dirty="0">
                <a:solidFill>
                  <a:schemeClr val="tx1"/>
                </a:solidFill>
                <a:latin typeface="宋体" panose="02010600030101010101" pitchFamily="2" charset="-122"/>
                <a:ea typeface="宋体" panose="02010600030101010101" pitchFamily="2" charset="-122"/>
              </a:rPr>
              <a:t>年左右</a:t>
            </a:r>
          </a:p>
        </p:txBody>
      </p:sp>
      <p:pic>
        <p:nvPicPr>
          <p:cNvPr id="2" name="图片 1">
            <a:extLst>
              <a:ext uri="{FF2B5EF4-FFF2-40B4-BE49-F238E27FC236}">
                <a16:creationId xmlns:a16="http://schemas.microsoft.com/office/drawing/2014/main" id="{11A19F47-814A-154D-80FD-43DC7C4C653F}"/>
              </a:ext>
            </a:extLst>
          </p:cNvPr>
          <p:cNvPicPr>
            <a:picLocks noChangeAspect="1"/>
          </p:cNvPicPr>
          <p:nvPr/>
        </p:nvPicPr>
        <p:blipFill>
          <a:blip r:embed="rId3"/>
          <a:stretch>
            <a:fillRect/>
          </a:stretch>
        </p:blipFill>
        <p:spPr>
          <a:xfrm>
            <a:off x="2633134" y="1924035"/>
            <a:ext cx="7289800" cy="4728519"/>
          </a:xfrm>
          <a:prstGeom prst="rect">
            <a:avLst/>
          </a:prstGeom>
        </p:spPr>
      </p:pic>
    </p:spTree>
    <p:extLst>
      <p:ext uri="{BB962C8B-B14F-4D97-AF65-F5344CB8AC3E}">
        <p14:creationId xmlns:p14="http://schemas.microsoft.com/office/powerpoint/2010/main" val="4087835552"/>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4"/>
          <p:cNvSpPr txBox="1"/>
          <p:nvPr/>
        </p:nvSpPr>
        <p:spPr>
          <a:xfrm>
            <a:off x="815110" y="1179522"/>
            <a:ext cx="11208616" cy="5632311"/>
          </a:xfrm>
          <a:prstGeom prst="rect">
            <a:avLst/>
          </a:prstGeom>
          <a:noFill/>
        </p:spPr>
        <p:txBody>
          <a:bodyPr wrap="square" rtlCol="0">
            <a:spAutoFit/>
          </a:bodyPr>
          <a:lstStyle/>
          <a:p>
            <a:pPr>
              <a:lnSpc>
                <a:spcPct val="150000"/>
              </a:lnSpc>
            </a:pPr>
            <a:r>
              <a:rPr lang="en-US" altLang="zh-CN" sz="2000" dirty="0"/>
              <a:t>1</a:t>
            </a:r>
            <a:r>
              <a:rPr lang="zh-CN" altLang="en-US" sz="2000" dirty="0"/>
              <a:t>、请求方法：指出客户请求服务器执行的一般操作。</a:t>
            </a:r>
            <a:endParaRPr lang="en-US" altLang="zh-CN" sz="2000" dirty="0"/>
          </a:p>
          <a:p>
            <a:pPr latinLnBrk="1">
              <a:lnSpc>
                <a:spcPct val="150000"/>
              </a:lnSpc>
            </a:pPr>
            <a:r>
              <a:rPr lang="en-US" altLang="zh-CN" sz="2000" dirty="0"/>
              <a:t>    HTTP1.0 </a:t>
            </a:r>
            <a:r>
              <a:rPr lang="zh-CN" altLang="en-US" sz="2000" dirty="0"/>
              <a:t>定义了三种请求方法： </a:t>
            </a:r>
            <a:r>
              <a:rPr lang="en-US" altLang="zh-CN" sz="2000" dirty="0"/>
              <a:t>GET, POST </a:t>
            </a:r>
            <a:r>
              <a:rPr lang="zh-CN" altLang="en-US" sz="2000" dirty="0"/>
              <a:t>和 </a:t>
            </a:r>
            <a:r>
              <a:rPr lang="en-US" altLang="zh-CN" sz="2000" dirty="0"/>
              <a:t>HEAD</a:t>
            </a:r>
            <a:r>
              <a:rPr lang="zh-CN" altLang="en-US" sz="2000" dirty="0"/>
              <a:t>方法。</a:t>
            </a:r>
          </a:p>
          <a:p>
            <a:pPr latinLnBrk="1">
              <a:lnSpc>
                <a:spcPct val="150000"/>
              </a:lnSpc>
            </a:pPr>
            <a:r>
              <a:rPr lang="en-US" altLang="zh-CN" sz="2000" dirty="0"/>
              <a:t>    HTTP1.1 </a:t>
            </a:r>
            <a:r>
              <a:rPr lang="zh-CN" altLang="en-US" sz="2000" dirty="0"/>
              <a:t>新增了六种请求方法：</a:t>
            </a:r>
            <a:r>
              <a:rPr lang="en-US" altLang="zh-CN" sz="2000" dirty="0"/>
              <a:t>OPTIONS</a:t>
            </a:r>
            <a:r>
              <a:rPr lang="zh-CN" altLang="en-US" sz="2000" dirty="0"/>
              <a:t>、</a:t>
            </a:r>
            <a:r>
              <a:rPr lang="en-US" altLang="zh-CN" sz="2000" dirty="0"/>
              <a:t>PUT</a:t>
            </a:r>
            <a:r>
              <a:rPr lang="zh-CN" altLang="en-US" sz="2000" dirty="0"/>
              <a:t>、</a:t>
            </a:r>
            <a:r>
              <a:rPr lang="en-US" altLang="zh-CN" sz="2000" dirty="0"/>
              <a:t>PATCH</a:t>
            </a:r>
            <a:r>
              <a:rPr lang="zh-CN" altLang="en-US" sz="2000" dirty="0"/>
              <a:t>、</a:t>
            </a:r>
            <a:r>
              <a:rPr lang="en-US" altLang="zh-CN" sz="2000" dirty="0"/>
              <a:t>DELETE</a:t>
            </a:r>
            <a:r>
              <a:rPr lang="zh-CN" altLang="en-US" sz="2000" dirty="0"/>
              <a:t>、</a:t>
            </a:r>
            <a:r>
              <a:rPr lang="en-US" altLang="zh-CN" sz="2000" dirty="0"/>
              <a:t>TRACE </a:t>
            </a:r>
            <a:r>
              <a:rPr lang="zh-CN" altLang="en-US" sz="2000" dirty="0"/>
              <a:t>和 </a:t>
            </a:r>
            <a:r>
              <a:rPr lang="en-US" altLang="zh-CN" sz="2000" dirty="0"/>
              <a:t>CONNECT </a:t>
            </a:r>
            <a:endParaRPr lang="zh-CN" altLang="en-US" sz="2000" dirty="0"/>
          </a:p>
          <a:p>
            <a:pPr>
              <a:lnSpc>
                <a:spcPct val="150000"/>
              </a:lnSpc>
            </a:pPr>
            <a:r>
              <a:rPr lang="en-US" altLang="zh-CN" sz="2000" dirty="0"/>
              <a:t>	GET </a:t>
            </a:r>
            <a:r>
              <a:rPr lang="zh-CN" altLang="en-US" sz="2000" dirty="0"/>
              <a:t>：请求获取</a:t>
            </a:r>
            <a:r>
              <a:rPr lang="en-US" altLang="zh-CN" sz="2000" dirty="0"/>
              <a:t>Request-URI</a:t>
            </a:r>
            <a:r>
              <a:rPr lang="zh-CN" altLang="en-US" sz="2000" dirty="0"/>
              <a:t>所标识的资源，“</a:t>
            </a:r>
            <a:r>
              <a:rPr lang="zh-CN" altLang="en-US" sz="2000" dirty="0">
                <a:solidFill>
                  <a:srgbClr val="FF0000"/>
                </a:solidFill>
              </a:rPr>
              <a:t>获取</a:t>
            </a:r>
            <a:r>
              <a:rPr lang="en-US" altLang="zh-CN" sz="2000" dirty="0">
                <a:solidFill>
                  <a:srgbClr val="FF0000"/>
                </a:solidFill>
              </a:rPr>
              <a:t>/</a:t>
            </a:r>
            <a:r>
              <a:rPr lang="zh-CN" altLang="en-US" sz="2000" dirty="0">
                <a:solidFill>
                  <a:srgbClr val="FF0000"/>
                </a:solidFill>
              </a:rPr>
              <a:t>查操作</a:t>
            </a:r>
            <a:r>
              <a:rPr lang="zh-CN" altLang="en-US" sz="2000" dirty="0"/>
              <a:t>”</a:t>
            </a:r>
            <a:br>
              <a:rPr lang="zh-CN" altLang="en-US" sz="2000" dirty="0"/>
            </a:br>
            <a:r>
              <a:rPr lang="en-US" altLang="zh-CN" sz="2000" dirty="0"/>
              <a:t>	POST</a:t>
            </a:r>
            <a:r>
              <a:rPr lang="zh-CN" altLang="en-US" sz="2000" dirty="0"/>
              <a:t>：</a:t>
            </a:r>
            <a:r>
              <a:rPr lang="en-US" altLang="zh-CN" sz="2000" dirty="0"/>
              <a:t> </a:t>
            </a:r>
            <a:r>
              <a:rPr lang="zh-CN" altLang="en-US" sz="2000" dirty="0"/>
              <a:t>在</a:t>
            </a:r>
            <a:r>
              <a:rPr lang="en-US" altLang="zh-CN" sz="2000" dirty="0"/>
              <a:t>Request-URI</a:t>
            </a:r>
            <a:r>
              <a:rPr lang="zh-CN" altLang="en-US" sz="2000" dirty="0"/>
              <a:t>所标识的资源后附加新的数据， “</a:t>
            </a:r>
            <a:r>
              <a:rPr lang="zh-CN" altLang="en-US" sz="2000" dirty="0">
                <a:solidFill>
                  <a:srgbClr val="FF0000"/>
                </a:solidFill>
              </a:rPr>
              <a:t>增操作</a:t>
            </a:r>
            <a:r>
              <a:rPr lang="zh-CN" altLang="en-US" sz="2000" dirty="0"/>
              <a:t>” ，不是幂等</a:t>
            </a:r>
            <a:br>
              <a:rPr lang="zh-CN" altLang="en-US" sz="2000" dirty="0"/>
            </a:br>
            <a:r>
              <a:rPr lang="en-US" altLang="zh-CN" sz="2000" dirty="0"/>
              <a:t>	HEAD</a:t>
            </a:r>
            <a:r>
              <a:rPr lang="zh-CN" altLang="en-US" sz="2000" dirty="0"/>
              <a:t>：</a:t>
            </a:r>
            <a:r>
              <a:rPr lang="en-US" altLang="zh-CN" sz="2000" dirty="0"/>
              <a:t> </a:t>
            </a:r>
            <a:r>
              <a:rPr lang="zh-CN" altLang="en-US" sz="2000" dirty="0"/>
              <a:t>请求获取由</a:t>
            </a:r>
            <a:r>
              <a:rPr lang="en-US" altLang="zh-CN" sz="2000" dirty="0"/>
              <a:t>Request-URI</a:t>
            </a:r>
            <a:r>
              <a:rPr lang="zh-CN" altLang="en-US" sz="2000" dirty="0"/>
              <a:t>所标识的资源的</a:t>
            </a:r>
            <a:r>
              <a:rPr lang="zh-CN" altLang="en-US" sz="2000" dirty="0">
                <a:solidFill>
                  <a:srgbClr val="FF0000"/>
                </a:solidFill>
              </a:rPr>
              <a:t>响应消息报头</a:t>
            </a:r>
            <a:br>
              <a:rPr lang="zh-CN" altLang="en-US" sz="2000" dirty="0"/>
            </a:br>
            <a:r>
              <a:rPr lang="en-US" altLang="zh-CN" sz="2000" dirty="0"/>
              <a:t>	PUT</a:t>
            </a:r>
            <a:r>
              <a:rPr lang="zh-CN" altLang="en-US" sz="2000" dirty="0"/>
              <a:t>：</a:t>
            </a:r>
            <a:r>
              <a:rPr lang="en-US" altLang="zh-CN" sz="2000" dirty="0"/>
              <a:t> </a:t>
            </a:r>
            <a:r>
              <a:rPr lang="zh-CN" altLang="en-US" sz="2000" dirty="0"/>
              <a:t>请求服务器存储一个资源，并用</a:t>
            </a:r>
            <a:r>
              <a:rPr lang="en-US" altLang="zh-CN" sz="2000" dirty="0"/>
              <a:t>Request-URI</a:t>
            </a:r>
            <a:r>
              <a:rPr lang="zh-CN" altLang="en-US" sz="2000" dirty="0"/>
              <a:t>作为其标识， “</a:t>
            </a:r>
            <a:r>
              <a:rPr lang="zh-CN" altLang="en-US" sz="2000" dirty="0">
                <a:solidFill>
                  <a:srgbClr val="FF0000"/>
                </a:solidFill>
              </a:rPr>
              <a:t>改</a:t>
            </a:r>
            <a:r>
              <a:rPr lang="en-US" altLang="zh-CN" sz="2000" dirty="0">
                <a:solidFill>
                  <a:srgbClr val="FF0000"/>
                </a:solidFill>
              </a:rPr>
              <a:t>/</a:t>
            </a:r>
            <a:r>
              <a:rPr lang="zh-CN" altLang="en-US" sz="2000" dirty="0">
                <a:solidFill>
                  <a:srgbClr val="FF0000"/>
                </a:solidFill>
              </a:rPr>
              <a:t>增操作</a:t>
            </a:r>
            <a:r>
              <a:rPr lang="zh-CN" altLang="en-US" sz="2000" dirty="0"/>
              <a:t>” ，幂等</a:t>
            </a:r>
            <a:endParaRPr lang="en-US" altLang="zh-CN" sz="2000" dirty="0"/>
          </a:p>
          <a:p>
            <a:pPr>
              <a:lnSpc>
                <a:spcPct val="150000"/>
              </a:lnSpc>
            </a:pPr>
            <a:r>
              <a:rPr lang="en-US" altLang="zh-CN" sz="2000" dirty="0"/>
              <a:t>             PATCH</a:t>
            </a:r>
            <a:r>
              <a:rPr lang="zh-CN" altLang="en-US" sz="2000" dirty="0"/>
              <a:t>：是对 </a:t>
            </a:r>
            <a:r>
              <a:rPr lang="en-US" altLang="zh-CN" sz="2000" dirty="0"/>
              <a:t>PUT </a:t>
            </a:r>
            <a:r>
              <a:rPr lang="zh-CN" altLang="en-US" sz="2000" dirty="0"/>
              <a:t>方法的补充，用来对已知资源进行局部更新 ， “</a:t>
            </a:r>
            <a:r>
              <a:rPr lang="zh-CN" altLang="en-US" sz="2000" dirty="0">
                <a:solidFill>
                  <a:srgbClr val="FF0000"/>
                </a:solidFill>
              </a:rPr>
              <a:t>改操作</a:t>
            </a:r>
            <a:r>
              <a:rPr lang="zh-CN" altLang="en-US" sz="2000" dirty="0"/>
              <a:t>” </a:t>
            </a:r>
            <a:br>
              <a:rPr lang="zh-CN" altLang="en-US" sz="2000" dirty="0"/>
            </a:br>
            <a:r>
              <a:rPr lang="en-US" altLang="zh-CN" sz="2000" dirty="0"/>
              <a:t>	DELETE </a:t>
            </a:r>
            <a:r>
              <a:rPr lang="zh-CN" altLang="en-US" sz="2000" dirty="0"/>
              <a:t>：请求服务器删除</a:t>
            </a:r>
            <a:r>
              <a:rPr lang="en-US" altLang="zh-CN" sz="2000" dirty="0"/>
              <a:t>Request-URI</a:t>
            </a:r>
            <a:r>
              <a:rPr lang="zh-CN" altLang="en-US" sz="2000" dirty="0"/>
              <a:t>所标识的资源 “</a:t>
            </a:r>
            <a:r>
              <a:rPr lang="zh-CN" altLang="en-US" sz="2000" dirty="0">
                <a:solidFill>
                  <a:srgbClr val="FF0000"/>
                </a:solidFill>
              </a:rPr>
              <a:t>删操作</a:t>
            </a:r>
            <a:r>
              <a:rPr lang="zh-CN" altLang="en-US" sz="2000" dirty="0"/>
              <a:t>” </a:t>
            </a:r>
            <a:br>
              <a:rPr lang="zh-CN" altLang="en-US" sz="2000" dirty="0"/>
            </a:br>
            <a:r>
              <a:rPr lang="en-US" altLang="zh-CN" sz="2000" dirty="0"/>
              <a:t>	TRACE</a:t>
            </a:r>
            <a:r>
              <a:rPr lang="zh-CN" altLang="en-US" sz="2000" dirty="0"/>
              <a:t>：</a:t>
            </a:r>
            <a:r>
              <a:rPr lang="en-US" altLang="zh-CN" sz="2000" dirty="0"/>
              <a:t> </a:t>
            </a:r>
            <a:r>
              <a:rPr lang="zh-CN" altLang="en-US" sz="2000" dirty="0"/>
              <a:t>请求服务器回送收到的请求信息，主要用于测试或诊断</a:t>
            </a:r>
            <a:br>
              <a:rPr lang="zh-CN" altLang="en-US" sz="2000" dirty="0"/>
            </a:br>
            <a:r>
              <a:rPr lang="en-US" altLang="zh-CN" sz="2000" dirty="0"/>
              <a:t>	CONNECT</a:t>
            </a:r>
            <a:r>
              <a:rPr lang="zh-CN" altLang="en-US" sz="2000" dirty="0"/>
              <a:t>：</a:t>
            </a:r>
            <a:r>
              <a:rPr lang="en-US" altLang="zh-CN" sz="2000" dirty="0"/>
              <a:t> </a:t>
            </a:r>
            <a:r>
              <a:rPr lang="zh-CN" altLang="en-US" sz="2000" dirty="0"/>
              <a:t>保留将来使用</a:t>
            </a:r>
            <a:br>
              <a:rPr lang="zh-CN" altLang="en-US" sz="2000" dirty="0"/>
            </a:br>
            <a:r>
              <a:rPr lang="en-US" altLang="zh-CN" sz="2000" dirty="0"/>
              <a:t>	OPTIONS</a:t>
            </a:r>
            <a:r>
              <a:rPr lang="zh-CN" altLang="en-US" sz="2000" dirty="0"/>
              <a:t>：</a:t>
            </a:r>
            <a:r>
              <a:rPr lang="en-US" altLang="zh-CN" sz="2000" dirty="0"/>
              <a:t> </a:t>
            </a:r>
            <a:r>
              <a:rPr lang="zh-CN" altLang="en-US" sz="2000" dirty="0"/>
              <a:t>请求查询服务器的性能，或者查询与资源相关的选项和需求</a:t>
            </a:r>
          </a:p>
        </p:txBody>
      </p:sp>
    </p:spTree>
    <p:extLst>
      <p:ext uri="{BB962C8B-B14F-4D97-AF65-F5344CB8AC3E}">
        <p14:creationId xmlns:p14="http://schemas.microsoft.com/office/powerpoint/2010/main" val="14561140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4"/>
          <p:cNvSpPr txBox="1"/>
          <p:nvPr/>
        </p:nvSpPr>
        <p:spPr>
          <a:xfrm>
            <a:off x="815110" y="1179522"/>
            <a:ext cx="11208616" cy="5170646"/>
          </a:xfrm>
          <a:prstGeom prst="rect">
            <a:avLst/>
          </a:prstGeom>
          <a:noFill/>
        </p:spPr>
        <p:txBody>
          <a:bodyPr wrap="square" rtlCol="0">
            <a:spAutoFit/>
          </a:bodyPr>
          <a:lstStyle/>
          <a:p>
            <a:pPr>
              <a:lnSpc>
                <a:spcPct val="150000"/>
              </a:lnSpc>
            </a:pPr>
            <a:r>
              <a:rPr lang="en-US" altLang="zh-CN" sz="2000" dirty="0"/>
              <a:t>2</a:t>
            </a:r>
            <a:r>
              <a:rPr lang="zh-CN" altLang="en-US" sz="2000" dirty="0"/>
              <a:t>、</a:t>
            </a:r>
            <a:r>
              <a:rPr lang="en-US" altLang="zh-CN" sz="2000" dirty="0"/>
              <a:t>URI:</a:t>
            </a:r>
            <a:r>
              <a:rPr lang="zh-CN" altLang="en-US" sz="2000" dirty="0"/>
              <a:t>统一资源标识，简单地讲被请求资源所处的地址，如：</a:t>
            </a:r>
            <a:r>
              <a:rPr lang="en-US" altLang="zh-CN" sz="2000" dirty="0"/>
              <a:t>/</a:t>
            </a:r>
            <a:endParaRPr lang="zh-CN" altLang="en-US" sz="2000" dirty="0"/>
          </a:p>
          <a:p>
            <a:pPr>
              <a:lnSpc>
                <a:spcPct val="150000"/>
              </a:lnSpc>
            </a:pPr>
            <a:r>
              <a:rPr lang="en-US" altLang="zh-CN" sz="2000" dirty="0"/>
              <a:t>3</a:t>
            </a:r>
            <a:r>
              <a:rPr lang="zh-CN" altLang="en-US" sz="2000" dirty="0"/>
              <a:t>、</a:t>
            </a:r>
            <a:r>
              <a:rPr lang="en-US" altLang="zh-CN" sz="2000" dirty="0"/>
              <a:t>HTTP</a:t>
            </a:r>
            <a:r>
              <a:rPr lang="zh-CN" altLang="en-US" sz="2000" dirty="0"/>
              <a:t>版本：</a:t>
            </a:r>
            <a:r>
              <a:rPr lang="en-US" altLang="zh-CN" sz="2000" dirty="0"/>
              <a:t>HTTP/1.1</a:t>
            </a:r>
            <a:r>
              <a:rPr lang="zh-CN" altLang="en-US" sz="2000" dirty="0"/>
              <a:t>，高版本的服务器接受低版本客户的请求，并向客户发送同样版本的应答；高版本的客户接受低版本服务器的应答。</a:t>
            </a:r>
            <a:endParaRPr lang="en-US" altLang="zh-CN" sz="2000" dirty="0"/>
          </a:p>
          <a:p>
            <a:pPr>
              <a:lnSpc>
                <a:spcPct val="150000"/>
              </a:lnSpc>
            </a:pPr>
            <a:endParaRPr lang="en-US" altLang="zh-CN" sz="2000" dirty="0"/>
          </a:p>
          <a:p>
            <a:pPr>
              <a:lnSpc>
                <a:spcPct val="150000"/>
              </a:lnSpc>
            </a:pPr>
            <a:r>
              <a:rPr lang="zh-CN" altLang="en-US" sz="2000" dirty="0">
                <a:solidFill>
                  <a:srgbClr val="FF0000"/>
                </a:solidFill>
              </a:rPr>
              <a:t>幂等</a:t>
            </a:r>
            <a:r>
              <a:rPr lang="zh-CN" altLang="en-US" sz="2000" dirty="0"/>
              <a:t>：任意多次执行所产生的影响均与一次执行的影响相同，如</a:t>
            </a:r>
            <a:endParaRPr lang="en-US" altLang="zh-CN" sz="2000" dirty="0"/>
          </a:p>
          <a:p>
            <a:pPr>
              <a:lnSpc>
                <a:spcPct val="150000"/>
              </a:lnSpc>
            </a:pPr>
            <a:r>
              <a:rPr lang="en-US" altLang="zh-CN" sz="2000" dirty="0"/>
              <a:t>GET </a:t>
            </a:r>
            <a:r>
              <a:rPr lang="en-US" altLang="zh-CN" sz="2000" dirty="0">
                <a:hlinkClick r:id="rId3"/>
              </a:rPr>
              <a:t>http://www.news.com/article/123456</a:t>
            </a:r>
            <a:r>
              <a:rPr lang="zh-CN" altLang="en-US" sz="2000" dirty="0"/>
              <a:t>，执行多次也不会改变资源的状态。</a:t>
            </a:r>
            <a:endParaRPr lang="en-US" altLang="zh-CN" sz="2000" dirty="0"/>
          </a:p>
          <a:p>
            <a:pPr>
              <a:lnSpc>
                <a:spcPct val="150000"/>
              </a:lnSpc>
            </a:pPr>
            <a:r>
              <a:rPr lang="en-US" altLang="zh-CN" sz="2000" dirty="0"/>
              <a:t>DELETE </a:t>
            </a:r>
            <a:r>
              <a:rPr lang="en-US" altLang="zh-CN" sz="2000" dirty="0">
                <a:hlinkClick r:id="rId4"/>
              </a:rPr>
              <a:t>http://www.news.com/article/4231</a:t>
            </a:r>
            <a:r>
              <a:rPr lang="zh-CN" altLang="en-US" sz="2000" dirty="0">
                <a:hlinkClick r:id="rId4"/>
              </a:rPr>
              <a:t>，</a:t>
            </a:r>
            <a:r>
              <a:rPr lang="zh-CN" altLang="en-US" sz="2000" dirty="0"/>
              <a:t>删除</a:t>
            </a:r>
            <a:r>
              <a:rPr lang="en-US" altLang="zh-CN" sz="2000" dirty="0"/>
              <a:t>id</a:t>
            </a:r>
            <a:r>
              <a:rPr lang="zh-CN" altLang="en-US" sz="2000" dirty="0"/>
              <a:t>为</a:t>
            </a:r>
            <a:r>
              <a:rPr lang="en-US" altLang="zh-CN" sz="2000" dirty="0"/>
              <a:t>4231</a:t>
            </a:r>
            <a:r>
              <a:rPr lang="zh-CN" altLang="en-US" sz="2000" dirty="0"/>
              <a:t>的文章</a:t>
            </a:r>
            <a:endParaRPr lang="en-US" altLang="zh-CN" sz="2000" dirty="0"/>
          </a:p>
          <a:p>
            <a:pPr>
              <a:lnSpc>
                <a:spcPct val="150000"/>
              </a:lnSpc>
            </a:pPr>
            <a:r>
              <a:rPr lang="en-US" altLang="zh-CN" sz="2000" dirty="0"/>
              <a:t>POST </a:t>
            </a:r>
            <a:r>
              <a:rPr lang="en-US" altLang="zh-CN" sz="2000" dirty="0">
                <a:hlinkClick r:id="rId5"/>
              </a:rPr>
              <a:t>http://www.news.com/articles</a:t>
            </a:r>
            <a:r>
              <a:rPr lang="zh-CN" altLang="en-US" sz="2000" dirty="0"/>
              <a:t>，语义是在</a:t>
            </a:r>
            <a:r>
              <a:rPr lang="en-US" altLang="zh-CN" sz="2000" dirty="0"/>
              <a:t>articles</a:t>
            </a:r>
            <a:r>
              <a:rPr lang="zh-CN" altLang="en-US" sz="2000" dirty="0"/>
              <a:t>下面创建一篇文章，重复执行会创建多篇文章，不幂等</a:t>
            </a:r>
            <a:endParaRPr lang="en-US" altLang="zh-CN" sz="2000" dirty="0"/>
          </a:p>
          <a:p>
            <a:pPr>
              <a:lnSpc>
                <a:spcPct val="150000"/>
              </a:lnSpc>
            </a:pPr>
            <a:r>
              <a:rPr lang="en-US" altLang="zh-CN" sz="2000" dirty="0"/>
              <a:t>PUT </a:t>
            </a:r>
            <a:r>
              <a:rPr lang="en-US" altLang="zh-CN" sz="2000" dirty="0">
                <a:hlinkClick r:id="rId6"/>
              </a:rPr>
              <a:t>http://www.news.com/articles/4231</a:t>
            </a:r>
            <a:r>
              <a:rPr lang="en-US" altLang="zh-CN" sz="2000" dirty="0"/>
              <a:t> </a:t>
            </a:r>
            <a:r>
              <a:rPr lang="zh-CN" altLang="en-US" sz="2000" dirty="0"/>
              <a:t>的语义是创建或更新</a:t>
            </a:r>
            <a:r>
              <a:rPr lang="en-US" altLang="zh-CN" sz="2000" dirty="0"/>
              <a:t>ID</a:t>
            </a:r>
            <a:r>
              <a:rPr lang="zh-CN" altLang="en-US" sz="2000" dirty="0"/>
              <a:t>为</a:t>
            </a:r>
            <a:r>
              <a:rPr lang="en-US" altLang="zh-CN" sz="2000" dirty="0"/>
              <a:t>4231</a:t>
            </a:r>
            <a:r>
              <a:rPr lang="zh-CN" altLang="en-US" sz="2000" dirty="0"/>
              <a:t>的文章。对同一</a:t>
            </a:r>
            <a:r>
              <a:rPr lang="en-US" altLang="zh-CN" sz="2000" dirty="0"/>
              <a:t>URI</a:t>
            </a:r>
            <a:r>
              <a:rPr lang="zh-CN" altLang="en-US" sz="2000" dirty="0"/>
              <a:t>进行多次</a:t>
            </a:r>
            <a:r>
              <a:rPr lang="en-US" altLang="zh-CN" sz="2000" dirty="0"/>
              <a:t>PUT</a:t>
            </a:r>
            <a:r>
              <a:rPr lang="zh-CN" altLang="en-US" sz="2000" dirty="0"/>
              <a:t>的副作用和一次</a:t>
            </a:r>
            <a:r>
              <a:rPr lang="en-US" altLang="zh-CN" sz="2000" dirty="0"/>
              <a:t>PUT</a:t>
            </a:r>
            <a:r>
              <a:rPr lang="zh-CN" altLang="en-US" sz="2000" dirty="0"/>
              <a:t>是相同的；因此，</a:t>
            </a:r>
            <a:r>
              <a:rPr lang="en-US" altLang="zh-CN" sz="2000" dirty="0"/>
              <a:t>PUT</a:t>
            </a:r>
            <a:r>
              <a:rPr lang="zh-CN" altLang="en-US" sz="2000" dirty="0"/>
              <a:t>方法具有幂等性。</a:t>
            </a:r>
          </a:p>
        </p:txBody>
      </p:sp>
    </p:spTree>
    <p:extLst>
      <p:ext uri="{BB962C8B-B14F-4D97-AF65-F5344CB8AC3E}">
        <p14:creationId xmlns:p14="http://schemas.microsoft.com/office/powerpoint/2010/main" val="229673756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4"/>
          <p:cNvSpPr txBox="1"/>
          <p:nvPr/>
        </p:nvSpPr>
        <p:spPr>
          <a:xfrm>
            <a:off x="783025" y="1186519"/>
            <a:ext cx="10109564" cy="4293483"/>
          </a:xfrm>
          <a:prstGeom prst="rect">
            <a:avLst/>
          </a:prstGeom>
          <a:noFill/>
        </p:spPr>
        <p:txBody>
          <a:bodyPr wrap="square" rtlCol="0">
            <a:spAutoFit/>
          </a:bodyPr>
          <a:lstStyle/>
          <a:p>
            <a:pPr>
              <a:lnSpc>
                <a:spcPct val="150000"/>
              </a:lnSpc>
            </a:pPr>
            <a:r>
              <a:rPr lang="zh-CN" altLang="en-US" sz="2800" dirty="0"/>
              <a:t>报头</a:t>
            </a:r>
            <a:endParaRPr lang="en-US" altLang="zh-CN" sz="2800" dirty="0"/>
          </a:p>
          <a:p>
            <a:pPr>
              <a:lnSpc>
                <a:spcPct val="150000"/>
              </a:lnSpc>
            </a:pPr>
            <a:r>
              <a:rPr lang="en-US" altLang="zh-CN" sz="2000" dirty="0"/>
              <a:t>1</a:t>
            </a:r>
            <a:r>
              <a:rPr lang="zh-CN" altLang="en-US" sz="2000" dirty="0"/>
              <a:t>、</a:t>
            </a:r>
            <a:r>
              <a:rPr lang="en-US" altLang="zh-CN" sz="2000" dirty="0"/>
              <a:t>Connection</a:t>
            </a:r>
            <a:r>
              <a:rPr lang="zh-CN" altLang="en-US" sz="2000" dirty="0"/>
              <a:t>：</a:t>
            </a:r>
            <a:r>
              <a:rPr lang="en-US" altLang="zh-CN" sz="2000" dirty="0"/>
              <a:t>close</a:t>
            </a:r>
            <a:r>
              <a:rPr lang="zh-CN" altLang="en-US" sz="2000" dirty="0"/>
              <a:t>是在告知服务器本浏览器不想使用永久连接方式（</a:t>
            </a:r>
            <a:r>
              <a:rPr lang="en-US" altLang="zh-CN" sz="2000" dirty="0"/>
              <a:t>HTTP/1.0</a:t>
            </a:r>
            <a:r>
              <a:rPr lang="zh-CN" altLang="en-US" sz="2000" dirty="0"/>
              <a:t>使用非永久连接，</a:t>
            </a:r>
            <a:r>
              <a:rPr lang="en-US" altLang="zh-CN" sz="2000" dirty="0"/>
              <a:t>HTTP/1.1</a:t>
            </a:r>
            <a:r>
              <a:rPr lang="zh-CN" altLang="en-US" sz="2000" dirty="0"/>
              <a:t>默认使用永久连接）。</a:t>
            </a:r>
          </a:p>
          <a:p>
            <a:pPr>
              <a:lnSpc>
                <a:spcPct val="150000"/>
              </a:lnSpc>
            </a:pPr>
            <a:r>
              <a:rPr lang="en-US" altLang="zh-CN" sz="2000" dirty="0"/>
              <a:t>2</a:t>
            </a:r>
            <a:r>
              <a:rPr lang="zh-CN" altLang="en-US" sz="2000" dirty="0"/>
              <a:t>、</a:t>
            </a:r>
            <a:r>
              <a:rPr lang="en-US" altLang="zh-CN" sz="2000" dirty="0"/>
              <a:t>User-agent</a:t>
            </a:r>
            <a:r>
              <a:rPr lang="zh-CN" altLang="en-US" sz="2000" dirty="0"/>
              <a:t>：</a:t>
            </a:r>
            <a:r>
              <a:rPr lang="en-US" altLang="zh-CN" sz="2000" dirty="0"/>
              <a:t>Mozilla/5.0</a:t>
            </a:r>
            <a:r>
              <a:rPr lang="zh-CN" altLang="en-US" sz="2000" dirty="0"/>
              <a:t>指定用户浏览器的类型。</a:t>
            </a:r>
          </a:p>
          <a:p>
            <a:pPr>
              <a:lnSpc>
                <a:spcPct val="150000"/>
              </a:lnSpc>
            </a:pPr>
            <a:r>
              <a:rPr lang="en-US" altLang="zh-CN" sz="2000" dirty="0"/>
              <a:t>3</a:t>
            </a:r>
            <a:r>
              <a:rPr lang="zh-CN" altLang="en-US" sz="2000" dirty="0"/>
              <a:t>、</a:t>
            </a:r>
            <a:r>
              <a:rPr lang="en-US" altLang="zh-CN" sz="2000" dirty="0"/>
              <a:t>Accept-Encoding</a:t>
            </a:r>
            <a:r>
              <a:rPr lang="zh-CN" altLang="en-US" sz="2000" dirty="0"/>
              <a:t>：</a:t>
            </a:r>
            <a:r>
              <a:rPr lang="en-US" altLang="zh-CN" sz="2000" dirty="0" err="1"/>
              <a:t>gzip,compress</a:t>
            </a:r>
            <a:r>
              <a:rPr lang="zh-CN" altLang="en-US" sz="2000" dirty="0"/>
              <a:t>指出发送此请求的浏览器支持哪些压缩编码方式。</a:t>
            </a:r>
            <a:endParaRPr lang="en-US" altLang="zh-CN" sz="2000" dirty="0"/>
          </a:p>
          <a:p>
            <a:pPr>
              <a:lnSpc>
                <a:spcPct val="150000"/>
              </a:lnSpc>
            </a:pPr>
            <a:r>
              <a:rPr lang="en-US" altLang="zh-CN" sz="2000" dirty="0"/>
              <a:t>4</a:t>
            </a:r>
            <a:r>
              <a:rPr lang="zh-CN" altLang="en-US" sz="2000" dirty="0"/>
              <a:t>、</a:t>
            </a:r>
            <a:r>
              <a:rPr lang="en-US" altLang="zh-CN" sz="2000" dirty="0"/>
              <a:t>Accept-</a:t>
            </a:r>
            <a:r>
              <a:rPr lang="en-US" altLang="zh-CN" sz="2000" dirty="0" err="1"/>
              <a:t>languag</a:t>
            </a:r>
            <a:r>
              <a:rPr lang="zh-CN" altLang="en-US" sz="2000" dirty="0"/>
              <a:t>：</a:t>
            </a:r>
            <a:r>
              <a:rPr lang="en-US" altLang="zh-CN" sz="2000" dirty="0"/>
              <a:t>en</a:t>
            </a:r>
            <a:r>
              <a:rPr lang="zh-CN" altLang="en-US" sz="2000" dirty="0"/>
              <a:t>指出客户浏览器支持的语言是英语（</a:t>
            </a:r>
            <a:r>
              <a:rPr lang="en-US" altLang="zh-CN" sz="2000" dirty="0" err="1"/>
              <a:t>english</a:t>
            </a:r>
            <a:r>
              <a:rPr lang="zh-CN" altLang="en-US" sz="2000" dirty="0"/>
              <a:t>），</a:t>
            </a:r>
          </a:p>
          <a:p>
            <a:pPr>
              <a:lnSpc>
                <a:spcPct val="150000"/>
              </a:lnSpc>
            </a:pPr>
            <a:endParaRPr lang="en-US" altLang="zh-CN" dirty="0"/>
          </a:p>
          <a:p>
            <a:pPr>
              <a:lnSpc>
                <a:spcPct val="150000"/>
              </a:lnSpc>
            </a:pPr>
            <a:endParaRPr lang="zh-CN" altLang="en-US" dirty="0"/>
          </a:p>
          <a:p>
            <a:pPr>
              <a:lnSpc>
                <a:spcPct val="150000"/>
              </a:lnSpc>
            </a:pPr>
            <a:endParaRPr lang="zh-CN" altLang="en-US" dirty="0"/>
          </a:p>
        </p:txBody>
      </p:sp>
    </p:spTree>
    <p:extLst>
      <p:ext uri="{BB962C8B-B14F-4D97-AF65-F5344CB8AC3E}">
        <p14:creationId xmlns:p14="http://schemas.microsoft.com/office/powerpoint/2010/main" val="3407446557"/>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1304925" y="5254624"/>
            <a:ext cx="8467725" cy="1023281"/>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2000" dirty="0"/>
              <a:t>状态行示例</a:t>
            </a:r>
            <a:r>
              <a:rPr lang="zh-CN" altLang="en-GB" sz="2000" dirty="0"/>
              <a:t>：</a:t>
            </a:r>
            <a:r>
              <a:rPr lang="en-GB" altLang="zh-CN" sz="2000" dirty="0"/>
              <a:t> </a:t>
            </a:r>
            <a:r>
              <a:rPr lang="en-US" altLang="zh-CN" sz="2000" dirty="0"/>
              <a:t>HTTP/1.1 200 OK </a:t>
            </a:r>
            <a:endParaRPr lang="en-GB" altLang="zh-CN" sz="2000" dirty="0"/>
          </a:p>
          <a:p>
            <a:pPr eaLnBrk="1" hangingPunct="1"/>
            <a:r>
              <a:rPr lang="zh-CN" altLang="en-US" sz="2000" dirty="0"/>
              <a:t>状态行由协议版本、状态码、原因短语</a:t>
            </a:r>
            <a:r>
              <a:rPr lang="en-US" altLang="zh-CN" sz="2000" dirty="0"/>
              <a:t>3</a:t>
            </a:r>
            <a:r>
              <a:rPr lang="zh-CN" altLang="en-US" sz="2000" dirty="0"/>
              <a:t>个元素组成</a:t>
            </a:r>
            <a:endParaRPr lang="en-US" altLang="zh-CN" sz="3400" dirty="0">
              <a:latin typeface="+mn-ea"/>
            </a:endParaRPr>
          </a:p>
        </p:txBody>
      </p:sp>
      <p:pic>
        <p:nvPicPr>
          <p:cNvPr id="3" name="图片 2"/>
          <p:cNvPicPr>
            <a:picLocks noChangeAspect="1"/>
          </p:cNvPicPr>
          <p:nvPr/>
        </p:nvPicPr>
        <p:blipFill>
          <a:blip r:embed="rId3"/>
          <a:stretch>
            <a:fillRect/>
          </a:stretch>
        </p:blipFill>
        <p:spPr>
          <a:xfrm>
            <a:off x="962024" y="1466850"/>
            <a:ext cx="10175669" cy="3429000"/>
          </a:xfrm>
          <a:prstGeom prst="rect">
            <a:avLst/>
          </a:prstGeom>
        </p:spPr>
      </p:pic>
    </p:spTree>
    <p:extLst>
      <p:ext uri="{BB962C8B-B14F-4D97-AF65-F5344CB8AC3E}">
        <p14:creationId xmlns:p14="http://schemas.microsoft.com/office/powerpoint/2010/main" val="784051981"/>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pic>
        <p:nvPicPr>
          <p:cNvPr id="4" name="Picture 2"/>
          <p:cNvPicPr>
            <a:picLocks noChangeAspect="1" noChangeArrowheads="1"/>
          </p:cNvPicPr>
          <p:nvPr/>
        </p:nvPicPr>
        <p:blipFill>
          <a:blip r:embed="rId3"/>
          <a:srcRect/>
          <a:stretch>
            <a:fillRect/>
          </a:stretch>
        </p:blipFill>
        <p:spPr bwMode="auto">
          <a:xfrm>
            <a:off x="1458807" y="1477126"/>
            <a:ext cx="7481994" cy="1967749"/>
          </a:xfrm>
          <a:prstGeom prst="rect">
            <a:avLst/>
          </a:prstGeom>
          <a:noFill/>
          <a:ln w="9525">
            <a:noFill/>
            <a:miter lim="800000"/>
            <a:headEnd/>
            <a:tailEnd/>
          </a:ln>
          <a:effectLst/>
        </p:spPr>
      </p:pic>
      <p:sp>
        <p:nvSpPr>
          <p:cNvPr id="5" name="TextBox 5"/>
          <p:cNvSpPr txBox="1"/>
          <p:nvPr/>
        </p:nvSpPr>
        <p:spPr>
          <a:xfrm>
            <a:off x="556215" y="3815789"/>
            <a:ext cx="10842504" cy="1754326"/>
          </a:xfrm>
          <a:prstGeom prst="rect">
            <a:avLst/>
          </a:prstGeom>
          <a:noFill/>
        </p:spPr>
        <p:txBody>
          <a:bodyPr wrap="square" rtlCol="0">
            <a:spAutoFit/>
          </a:bodyPr>
          <a:lstStyle/>
          <a:p>
            <a:pPr>
              <a:lnSpc>
                <a:spcPct val="150000"/>
              </a:lnSpc>
            </a:pPr>
            <a:r>
              <a:rPr lang="en-US" altLang="zh-CN" sz="2000" dirty="0"/>
              <a:t>1</a:t>
            </a:r>
            <a:r>
              <a:rPr lang="zh-CN" altLang="en-US" sz="2000" dirty="0"/>
              <a:t>、</a:t>
            </a:r>
            <a:r>
              <a:rPr lang="en-US" altLang="zh-CN" sz="2000" dirty="0"/>
              <a:t>Date</a:t>
            </a:r>
            <a:r>
              <a:rPr lang="zh-CN" altLang="en-US" sz="2000" dirty="0"/>
              <a:t>：</a:t>
            </a:r>
            <a:r>
              <a:rPr lang="en-US" altLang="zh-CN" sz="2000" dirty="0"/>
              <a:t>Sun 27 Sep 2015 13:56:39 GMT</a:t>
            </a:r>
            <a:r>
              <a:rPr lang="zh-CN" altLang="en-US" sz="2000" dirty="0"/>
              <a:t>指出服务器创建并发送本响应消息的日期和时间。</a:t>
            </a:r>
            <a:endParaRPr lang="en-US" altLang="zh-CN" sz="2000" dirty="0"/>
          </a:p>
          <a:p>
            <a:pPr>
              <a:lnSpc>
                <a:spcPct val="150000"/>
              </a:lnSpc>
            </a:pPr>
            <a:r>
              <a:rPr lang="en-US" altLang="zh-CN" sz="2000" dirty="0"/>
              <a:t>2</a:t>
            </a:r>
            <a:r>
              <a:rPr lang="zh-CN" altLang="en-US" sz="2000" dirty="0"/>
              <a:t>、</a:t>
            </a:r>
            <a:r>
              <a:rPr lang="en-US" altLang="zh-CN" sz="2000" dirty="0"/>
              <a:t>Server</a:t>
            </a:r>
            <a:r>
              <a:rPr lang="zh-CN" altLang="en-US" sz="2000" dirty="0"/>
              <a:t>：</a:t>
            </a:r>
            <a:r>
              <a:rPr lang="en-US" altLang="zh-CN" sz="2000" dirty="0"/>
              <a:t>Apache/2.2.29 (Unix)</a:t>
            </a:r>
            <a:r>
              <a:rPr lang="zh-CN" altLang="en-US" sz="2000" dirty="0"/>
              <a:t>指出本消息是由</a:t>
            </a:r>
            <a:r>
              <a:rPr lang="en-US" altLang="zh-CN" sz="2000" dirty="0"/>
              <a:t>Apache</a:t>
            </a:r>
            <a:r>
              <a:rPr lang="zh-CN" altLang="en-US" sz="2000" dirty="0"/>
              <a:t>服务器产生的，服务器版本为</a:t>
            </a:r>
            <a:r>
              <a:rPr lang="en-US" altLang="zh-CN" sz="2000" dirty="0"/>
              <a:t>2.2.29</a:t>
            </a:r>
          </a:p>
          <a:p>
            <a:pPr>
              <a:lnSpc>
                <a:spcPct val="150000"/>
              </a:lnSpc>
            </a:pPr>
            <a:r>
              <a:rPr lang="en-US" altLang="zh-CN" sz="2000" dirty="0"/>
              <a:t>3</a:t>
            </a:r>
            <a:r>
              <a:rPr lang="zh-CN" altLang="en-US" sz="2000" dirty="0"/>
              <a:t>、</a:t>
            </a:r>
            <a:r>
              <a:rPr lang="en-US" altLang="zh-CN" sz="2000" dirty="0"/>
              <a:t>Content—Type</a:t>
            </a:r>
            <a:r>
              <a:rPr lang="zh-CN" altLang="en-US" sz="2000" dirty="0"/>
              <a:t>：</a:t>
            </a:r>
            <a:r>
              <a:rPr lang="en-US" altLang="zh-CN" sz="2000" dirty="0"/>
              <a:t>text/html</a:t>
            </a:r>
            <a:r>
              <a:rPr lang="zh-CN" altLang="en-US" sz="2000" dirty="0"/>
              <a:t>指出包含在实体中的对象是</a:t>
            </a:r>
            <a:r>
              <a:rPr lang="en-US" altLang="zh-CN" sz="2000" dirty="0"/>
              <a:t>HTML</a:t>
            </a:r>
            <a:r>
              <a:rPr lang="zh-CN" altLang="en-US" sz="2000" dirty="0"/>
              <a:t>文本。</a:t>
            </a:r>
            <a:endParaRPr lang="en-US" altLang="zh-CN" sz="2000" dirty="0"/>
          </a:p>
          <a:p>
            <a:endParaRPr lang="zh-CN" altLang="en-US" dirty="0"/>
          </a:p>
        </p:txBody>
      </p:sp>
    </p:spTree>
    <p:extLst>
      <p:ext uri="{BB962C8B-B14F-4D97-AF65-F5344CB8AC3E}">
        <p14:creationId xmlns:p14="http://schemas.microsoft.com/office/powerpoint/2010/main" val="408775001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6" name="文本占位符 2"/>
          <p:cNvSpPr txBox="1">
            <a:spLocks/>
          </p:cNvSpPr>
          <p:nvPr/>
        </p:nvSpPr>
        <p:spPr>
          <a:xfrm>
            <a:off x="1981200"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00025" eaLnBrk="1" hangingPunct="1"/>
            <a:endParaRPr lang="en-GB" altLang="zh-CN" sz="2000"/>
          </a:p>
          <a:p>
            <a:pPr indent="-200025" eaLnBrk="1" hangingPunct="1"/>
            <a:endParaRPr lang="en-US" altLang="zh-CN" sz="2000"/>
          </a:p>
          <a:p>
            <a:pPr lvl="1" algn="just" eaLnBrk="1" hangingPunct="1">
              <a:lnSpc>
                <a:spcPct val="150000"/>
              </a:lnSpc>
            </a:pPr>
            <a:endParaRPr lang="en-US" altLang="zh-CN" sz="3400" dirty="0">
              <a:latin typeface="+mn-ea"/>
            </a:endParaRPr>
          </a:p>
        </p:txBody>
      </p:sp>
      <p:sp>
        <p:nvSpPr>
          <p:cNvPr id="7" name="TextBox 4"/>
          <p:cNvSpPr txBox="1"/>
          <p:nvPr/>
        </p:nvSpPr>
        <p:spPr>
          <a:xfrm>
            <a:off x="631361" y="1253179"/>
            <a:ext cx="7643866" cy="2862322"/>
          </a:xfrm>
          <a:prstGeom prst="rect">
            <a:avLst/>
          </a:prstGeom>
          <a:noFill/>
        </p:spPr>
        <p:txBody>
          <a:bodyPr wrap="square" rtlCol="0">
            <a:spAutoFit/>
          </a:bodyPr>
          <a:lstStyle/>
          <a:p>
            <a:pPr>
              <a:lnSpc>
                <a:spcPct val="150000"/>
              </a:lnSpc>
            </a:pPr>
            <a:r>
              <a:rPr lang="zh-CN" altLang="en-US" sz="2000" dirty="0"/>
              <a:t>状态代码有三位数字组成，第一个数字定义了响应的类别</a:t>
            </a:r>
            <a:endParaRPr lang="en-US" altLang="zh-CN" sz="2000" dirty="0"/>
          </a:p>
          <a:p>
            <a:pPr>
              <a:lnSpc>
                <a:spcPct val="150000"/>
              </a:lnSpc>
            </a:pPr>
            <a:r>
              <a:rPr lang="en-US" altLang="zh-CN" sz="2000" dirty="0">
                <a:solidFill>
                  <a:srgbClr val="FF0000"/>
                </a:solidFill>
              </a:rPr>
              <a:t>1xx</a:t>
            </a:r>
            <a:r>
              <a:rPr lang="zh-CN" altLang="en-US" sz="2000" dirty="0"/>
              <a:t>：指示信息</a:t>
            </a:r>
            <a:r>
              <a:rPr lang="en-US" altLang="zh-CN" sz="2000" dirty="0"/>
              <a:t>--</a:t>
            </a:r>
            <a:r>
              <a:rPr lang="zh-CN" altLang="en-US" sz="2000" dirty="0"/>
              <a:t>表示请求已接收，继续处理</a:t>
            </a:r>
            <a:br>
              <a:rPr lang="zh-CN" altLang="en-US" sz="2000" dirty="0"/>
            </a:br>
            <a:r>
              <a:rPr lang="en-US" altLang="zh-CN" sz="2000" dirty="0">
                <a:solidFill>
                  <a:srgbClr val="FF0000"/>
                </a:solidFill>
              </a:rPr>
              <a:t>2xx</a:t>
            </a:r>
            <a:r>
              <a:rPr lang="zh-CN" altLang="en-US" sz="2000" dirty="0"/>
              <a:t>：成功</a:t>
            </a:r>
            <a:r>
              <a:rPr lang="en-US" altLang="zh-CN" sz="2000" dirty="0"/>
              <a:t>--</a:t>
            </a:r>
            <a:r>
              <a:rPr lang="zh-CN" altLang="en-US" sz="2000" dirty="0"/>
              <a:t>表示请求已被成功接收、理解、接受</a:t>
            </a:r>
            <a:br>
              <a:rPr lang="zh-CN" altLang="en-US" sz="2000" dirty="0"/>
            </a:br>
            <a:r>
              <a:rPr lang="en-US" altLang="zh-CN" sz="2000" dirty="0">
                <a:solidFill>
                  <a:srgbClr val="FF0000"/>
                </a:solidFill>
              </a:rPr>
              <a:t>3xx</a:t>
            </a:r>
            <a:r>
              <a:rPr lang="zh-CN" altLang="en-US" sz="2000" dirty="0"/>
              <a:t>：重定向</a:t>
            </a:r>
            <a:r>
              <a:rPr lang="en-US" altLang="zh-CN" sz="2000" dirty="0"/>
              <a:t>--</a:t>
            </a:r>
            <a:r>
              <a:rPr lang="zh-CN" altLang="en-US" sz="2000" dirty="0"/>
              <a:t>要完成请求必须进行更进一步的操作</a:t>
            </a:r>
            <a:br>
              <a:rPr lang="zh-CN" altLang="en-US" sz="2000" dirty="0"/>
            </a:br>
            <a:r>
              <a:rPr lang="en-US" altLang="zh-CN" sz="2000" dirty="0">
                <a:solidFill>
                  <a:srgbClr val="FF0000"/>
                </a:solidFill>
              </a:rPr>
              <a:t>4xx</a:t>
            </a:r>
            <a:r>
              <a:rPr lang="zh-CN" altLang="en-US" sz="2000" dirty="0"/>
              <a:t>：客户端错误</a:t>
            </a:r>
            <a:r>
              <a:rPr lang="en-US" altLang="zh-CN" sz="2000" dirty="0"/>
              <a:t>--</a:t>
            </a:r>
            <a:r>
              <a:rPr lang="zh-CN" altLang="en-US" sz="2000" dirty="0"/>
              <a:t>请求有语法错误或请求无法实现</a:t>
            </a:r>
            <a:br>
              <a:rPr lang="zh-CN" altLang="en-US" sz="2000" dirty="0"/>
            </a:br>
            <a:r>
              <a:rPr lang="en-US" altLang="zh-CN" sz="2000" dirty="0">
                <a:solidFill>
                  <a:srgbClr val="FF0000"/>
                </a:solidFill>
              </a:rPr>
              <a:t>5xx</a:t>
            </a:r>
            <a:r>
              <a:rPr lang="zh-CN" altLang="en-US" sz="2000" dirty="0"/>
              <a:t>：服务器端错误</a:t>
            </a:r>
            <a:r>
              <a:rPr lang="en-US" altLang="zh-CN" sz="2000" dirty="0"/>
              <a:t>--</a:t>
            </a:r>
            <a:r>
              <a:rPr lang="zh-CN" altLang="en-US" sz="2000" dirty="0"/>
              <a:t>服务器未能实现合法的请求</a:t>
            </a:r>
            <a:endParaRPr lang="en-US" altLang="zh-CN" sz="2000" dirty="0"/>
          </a:p>
        </p:txBody>
      </p:sp>
    </p:spTree>
    <p:extLst>
      <p:ext uri="{BB962C8B-B14F-4D97-AF65-F5344CB8AC3E}">
        <p14:creationId xmlns:p14="http://schemas.microsoft.com/office/powerpoint/2010/main" val="3546789226"/>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6" name="文本占位符 2"/>
          <p:cNvSpPr txBox="1">
            <a:spLocks/>
          </p:cNvSpPr>
          <p:nvPr/>
        </p:nvSpPr>
        <p:spPr>
          <a:xfrm>
            <a:off x="1981200"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00025" eaLnBrk="1" hangingPunct="1"/>
            <a:endParaRPr lang="en-GB" altLang="zh-CN" sz="2000"/>
          </a:p>
          <a:p>
            <a:pPr indent="-200025" eaLnBrk="1" hangingPunct="1"/>
            <a:endParaRPr lang="en-US" altLang="zh-CN" sz="2000"/>
          </a:p>
          <a:p>
            <a:pPr lvl="1" algn="just" eaLnBrk="1" hangingPunct="1">
              <a:lnSpc>
                <a:spcPct val="150000"/>
              </a:lnSpc>
            </a:pPr>
            <a:endParaRPr lang="en-US" altLang="zh-CN" sz="3400" dirty="0">
              <a:latin typeface="+mn-ea"/>
            </a:endParaRPr>
          </a:p>
        </p:txBody>
      </p:sp>
      <p:sp>
        <p:nvSpPr>
          <p:cNvPr id="7" name="TextBox 4"/>
          <p:cNvSpPr txBox="1"/>
          <p:nvPr/>
        </p:nvSpPr>
        <p:spPr>
          <a:xfrm>
            <a:off x="519066" y="1271855"/>
            <a:ext cx="7643866" cy="3877985"/>
          </a:xfrm>
          <a:prstGeom prst="rect">
            <a:avLst/>
          </a:prstGeom>
          <a:noFill/>
        </p:spPr>
        <p:txBody>
          <a:bodyPr wrap="square" rtlCol="0">
            <a:spAutoFit/>
          </a:bodyPr>
          <a:lstStyle/>
          <a:p>
            <a:pPr>
              <a:lnSpc>
                <a:spcPct val="150000"/>
              </a:lnSpc>
            </a:pPr>
            <a:r>
              <a:rPr lang="zh-CN" altLang="en-US" sz="2400" dirty="0"/>
              <a:t>常见</a:t>
            </a:r>
            <a:r>
              <a:rPr lang="zh-CN" altLang="en-US" sz="2400" dirty="0">
                <a:hlinkClick r:id="rId3"/>
              </a:rPr>
              <a:t>状态代码</a:t>
            </a:r>
            <a:r>
              <a:rPr lang="zh-CN" altLang="en-US" sz="2400" dirty="0"/>
              <a:t>、状态描述、说明：</a:t>
            </a:r>
            <a:br>
              <a:rPr lang="zh-CN" altLang="en-US" sz="2400" dirty="0"/>
            </a:br>
            <a:r>
              <a:rPr lang="en-US" altLang="zh-CN" sz="2000" dirty="0">
                <a:solidFill>
                  <a:srgbClr val="FF0000"/>
                </a:solidFill>
              </a:rPr>
              <a:t>200 </a:t>
            </a:r>
            <a:r>
              <a:rPr lang="en-US" sz="2000" dirty="0">
                <a:solidFill>
                  <a:srgbClr val="FF0000"/>
                </a:solidFill>
              </a:rPr>
              <a:t>OK </a:t>
            </a:r>
            <a:r>
              <a:rPr lang="en-US" sz="2000" dirty="0"/>
              <a:t>//</a:t>
            </a:r>
            <a:r>
              <a:rPr lang="zh-CN" altLang="en-US" sz="2000" dirty="0"/>
              <a:t>客户端请求成功</a:t>
            </a:r>
            <a:br>
              <a:rPr lang="zh-CN" altLang="en-US" sz="2000" dirty="0"/>
            </a:br>
            <a:r>
              <a:rPr lang="en-US" altLang="zh-CN" sz="2000" dirty="0">
                <a:solidFill>
                  <a:srgbClr val="FF0000"/>
                </a:solidFill>
              </a:rPr>
              <a:t>400 </a:t>
            </a:r>
            <a:r>
              <a:rPr lang="en-US" sz="2000" dirty="0">
                <a:solidFill>
                  <a:srgbClr val="FF0000"/>
                </a:solidFill>
              </a:rPr>
              <a:t>Bad Request </a:t>
            </a:r>
            <a:r>
              <a:rPr lang="en-US" sz="2000" dirty="0"/>
              <a:t>//</a:t>
            </a:r>
            <a:r>
              <a:rPr lang="zh-CN" altLang="en-US" sz="2000" dirty="0"/>
              <a:t>客户端请求有语法错误，不能被服务器所理解</a:t>
            </a:r>
            <a:br>
              <a:rPr lang="zh-CN" altLang="en-US" sz="2000" dirty="0"/>
            </a:br>
            <a:r>
              <a:rPr lang="en-US" altLang="zh-CN" sz="2000" dirty="0"/>
              <a:t>401 </a:t>
            </a:r>
            <a:r>
              <a:rPr lang="en-US" sz="2000" dirty="0"/>
              <a:t>Unauthorized //</a:t>
            </a:r>
            <a:r>
              <a:rPr lang="zh-CN" altLang="en-US" sz="2000" dirty="0"/>
              <a:t>请求未经授权</a:t>
            </a:r>
            <a:br>
              <a:rPr lang="zh-CN" altLang="en-US" sz="2000" dirty="0"/>
            </a:br>
            <a:r>
              <a:rPr lang="en-US" altLang="zh-CN" sz="2000" dirty="0"/>
              <a:t>403 </a:t>
            </a:r>
            <a:r>
              <a:rPr lang="en-US" sz="2000" dirty="0"/>
              <a:t>Forbidden //</a:t>
            </a:r>
            <a:r>
              <a:rPr lang="zh-CN" altLang="en-US" sz="2000" dirty="0"/>
              <a:t>服务器收到请求，但是拒绝提供服务</a:t>
            </a:r>
            <a:br>
              <a:rPr lang="zh-CN" altLang="en-US" sz="2000" dirty="0"/>
            </a:br>
            <a:r>
              <a:rPr lang="en-US" altLang="zh-CN" sz="2000" dirty="0">
                <a:solidFill>
                  <a:srgbClr val="FF0000"/>
                </a:solidFill>
              </a:rPr>
              <a:t>404 </a:t>
            </a:r>
            <a:r>
              <a:rPr lang="en-US" sz="2000" dirty="0">
                <a:solidFill>
                  <a:srgbClr val="FF0000"/>
                </a:solidFill>
              </a:rPr>
              <a:t>Not Found </a:t>
            </a:r>
            <a:r>
              <a:rPr lang="en-US" sz="2000" dirty="0"/>
              <a:t>//</a:t>
            </a:r>
            <a:r>
              <a:rPr lang="zh-CN" altLang="en-US" sz="2000" dirty="0"/>
              <a:t>请求资源不存在， </a:t>
            </a:r>
            <a:r>
              <a:rPr lang="en-US" sz="2000" dirty="0" err="1"/>
              <a:t>eg</a:t>
            </a:r>
            <a:r>
              <a:rPr lang="en-US" sz="2000" dirty="0"/>
              <a:t>：</a:t>
            </a:r>
            <a:r>
              <a:rPr lang="zh-CN" altLang="en-US" sz="2000" dirty="0"/>
              <a:t>输入了错误的</a:t>
            </a:r>
            <a:r>
              <a:rPr lang="en-US" sz="2000" dirty="0"/>
              <a:t>URL</a:t>
            </a:r>
            <a:br>
              <a:rPr lang="en-US" sz="2000" dirty="0"/>
            </a:br>
            <a:r>
              <a:rPr lang="en-US" sz="2000" dirty="0">
                <a:solidFill>
                  <a:srgbClr val="FF0000"/>
                </a:solidFill>
              </a:rPr>
              <a:t>500 Internal Server Error </a:t>
            </a:r>
            <a:r>
              <a:rPr lang="en-US" sz="2000" dirty="0"/>
              <a:t>//</a:t>
            </a:r>
            <a:r>
              <a:rPr lang="zh-CN" altLang="en-US" sz="2000" dirty="0"/>
              <a:t>服务器发生不可预期的错误</a:t>
            </a:r>
            <a:br>
              <a:rPr lang="zh-CN" altLang="en-US" sz="2000" dirty="0"/>
            </a:br>
            <a:r>
              <a:rPr lang="en-US" altLang="zh-CN" sz="2000" dirty="0"/>
              <a:t>503 </a:t>
            </a:r>
            <a:r>
              <a:rPr lang="en-US" sz="2000" dirty="0"/>
              <a:t>Server Unavailable //</a:t>
            </a:r>
            <a:r>
              <a:rPr lang="zh-CN" altLang="en-US" sz="2000" dirty="0"/>
              <a:t>服务器当前不能处理客户端的请求</a:t>
            </a:r>
            <a:endParaRPr lang="zh-CN" altLang="en-US" sz="2400" dirty="0"/>
          </a:p>
        </p:txBody>
      </p:sp>
      <p:pic>
        <p:nvPicPr>
          <p:cNvPr id="8" name="Picture 3"/>
          <p:cNvPicPr>
            <a:picLocks noChangeAspect="1" noChangeArrowheads="1"/>
          </p:cNvPicPr>
          <p:nvPr/>
        </p:nvPicPr>
        <p:blipFill>
          <a:blip r:embed="rId4"/>
          <a:srcRect/>
          <a:stretch>
            <a:fillRect/>
          </a:stretch>
        </p:blipFill>
        <p:spPr bwMode="auto">
          <a:xfrm>
            <a:off x="6812495" y="5313617"/>
            <a:ext cx="2219349" cy="1188263"/>
          </a:xfrm>
          <a:prstGeom prst="rect">
            <a:avLst/>
          </a:prstGeom>
          <a:noFill/>
          <a:ln w="9525">
            <a:noFill/>
            <a:miter lim="800000"/>
            <a:headEnd/>
            <a:tailEnd/>
          </a:ln>
          <a:effectLst/>
        </p:spPr>
      </p:pic>
      <p:pic>
        <p:nvPicPr>
          <p:cNvPr id="10" name="Picture 4"/>
          <p:cNvPicPr>
            <a:picLocks noChangeAspect="1" noChangeArrowheads="1"/>
          </p:cNvPicPr>
          <p:nvPr/>
        </p:nvPicPr>
        <p:blipFill>
          <a:blip r:embed="rId5"/>
          <a:srcRect/>
          <a:stretch>
            <a:fillRect/>
          </a:stretch>
        </p:blipFill>
        <p:spPr bwMode="auto">
          <a:xfrm>
            <a:off x="2412173" y="5428131"/>
            <a:ext cx="3857652" cy="849703"/>
          </a:xfrm>
          <a:prstGeom prst="rect">
            <a:avLst/>
          </a:prstGeom>
          <a:noFill/>
          <a:ln w="9525">
            <a:noFill/>
            <a:miter lim="800000"/>
            <a:headEnd/>
            <a:tailEnd/>
          </a:ln>
          <a:effectLst/>
        </p:spPr>
      </p:pic>
    </p:spTree>
    <p:extLst>
      <p:ext uri="{BB962C8B-B14F-4D97-AF65-F5344CB8AC3E}">
        <p14:creationId xmlns:p14="http://schemas.microsoft.com/office/powerpoint/2010/main" val="84359025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561475" y="1071547"/>
            <a:ext cx="11165304" cy="3877985"/>
          </a:xfrm>
          <a:prstGeom prst="rect">
            <a:avLst/>
          </a:prstGeom>
          <a:noFill/>
        </p:spPr>
        <p:txBody>
          <a:bodyPr wrap="square" rtlCol="0">
            <a:spAutoFit/>
          </a:bodyPr>
          <a:lstStyle/>
          <a:p>
            <a:pPr>
              <a:lnSpc>
                <a:spcPct val="150000"/>
              </a:lnSpc>
            </a:pPr>
            <a:r>
              <a:rPr lang="en-US" sz="2400" dirty="0"/>
              <a:t>HTTP</a:t>
            </a:r>
            <a:r>
              <a:rPr lang="zh-CN" altLang="en-US" sz="2400" dirty="0"/>
              <a:t>消息报头</a:t>
            </a:r>
            <a:br>
              <a:rPr lang="zh-CN" altLang="en-US" dirty="0"/>
            </a:br>
            <a:r>
              <a:rPr lang="zh-CN" altLang="en-US" sz="2000" dirty="0"/>
              <a:t> </a:t>
            </a:r>
            <a:r>
              <a:rPr lang="en-US" altLang="zh-CN" sz="2000" dirty="0"/>
              <a:t>HTTP</a:t>
            </a:r>
            <a:r>
              <a:rPr lang="zh-CN" altLang="en-US" sz="2000" dirty="0"/>
              <a:t>消息报头</a:t>
            </a:r>
            <a:r>
              <a:rPr lang="zh-CN" altLang="en-US" sz="2000" dirty="0">
                <a:solidFill>
                  <a:srgbClr val="FF0000"/>
                </a:solidFill>
              </a:rPr>
              <a:t>包括普通报头、请求报头、响应报头、实体报头</a:t>
            </a:r>
            <a:r>
              <a:rPr lang="zh-CN" altLang="en-US" sz="2000" dirty="0"/>
              <a:t>。</a:t>
            </a:r>
            <a:br>
              <a:rPr lang="zh-CN" altLang="en-US" sz="2000" dirty="0"/>
            </a:br>
            <a:r>
              <a:rPr lang="zh-CN" altLang="en-US" sz="2000" dirty="0"/>
              <a:t>每一个报头域都是由名字</a:t>
            </a:r>
            <a:r>
              <a:rPr lang="en-US" altLang="zh-CN" sz="2000" dirty="0"/>
              <a:t>+“</a:t>
            </a:r>
            <a:r>
              <a:rPr lang="zh-CN" altLang="en-US" sz="2000" dirty="0"/>
              <a:t>： ”</a:t>
            </a:r>
            <a:r>
              <a:rPr lang="en-US" altLang="zh-CN" sz="2000" dirty="0"/>
              <a:t>+</a:t>
            </a:r>
            <a:r>
              <a:rPr lang="zh-CN" altLang="en-US" sz="2000" dirty="0"/>
              <a:t>空格</a:t>
            </a:r>
            <a:r>
              <a:rPr lang="en-US" altLang="zh-CN" sz="2000" dirty="0"/>
              <a:t>+</a:t>
            </a:r>
            <a:r>
              <a:rPr lang="zh-CN" altLang="en-US" sz="2000" dirty="0"/>
              <a:t>值 组成，消息报头域的名字是大小写无关的</a:t>
            </a:r>
            <a:endParaRPr lang="en-US" altLang="zh-CN" sz="2000" dirty="0"/>
          </a:p>
          <a:p>
            <a:pPr>
              <a:lnSpc>
                <a:spcPct val="150000"/>
              </a:lnSpc>
            </a:pPr>
            <a:r>
              <a:rPr lang="en-US" altLang="zh-CN" sz="2000" dirty="0"/>
              <a:t>1</a:t>
            </a:r>
            <a:r>
              <a:rPr lang="zh-CN" altLang="en-US" sz="2000" dirty="0"/>
              <a:t>、普通报头</a:t>
            </a:r>
            <a:endParaRPr lang="en-US" altLang="zh-CN" sz="2000" dirty="0"/>
          </a:p>
          <a:p>
            <a:pPr>
              <a:lnSpc>
                <a:spcPct val="150000"/>
              </a:lnSpc>
            </a:pPr>
            <a:r>
              <a:rPr lang="en-US" altLang="zh-CN" sz="2000" dirty="0">
                <a:solidFill>
                  <a:srgbClr val="FF0000"/>
                </a:solidFill>
              </a:rPr>
              <a:t>Date</a:t>
            </a:r>
            <a:r>
              <a:rPr lang="zh-CN" altLang="en-US" sz="2000" dirty="0"/>
              <a:t>普通报头域表示消息产生的日期和时间</a:t>
            </a:r>
            <a:br>
              <a:rPr lang="zh-CN" altLang="en-US" sz="2000" dirty="0"/>
            </a:br>
            <a:r>
              <a:rPr lang="en-US" altLang="zh-CN" sz="2000" dirty="0">
                <a:solidFill>
                  <a:srgbClr val="FF0000"/>
                </a:solidFill>
              </a:rPr>
              <a:t>Connection</a:t>
            </a:r>
            <a:r>
              <a:rPr lang="zh-CN" altLang="en-US" sz="2000" dirty="0"/>
              <a:t>普通报头域允许发送指定连接的选项。例如指定连接是连续，或者指定“</a:t>
            </a:r>
            <a:r>
              <a:rPr lang="en-US" altLang="zh-CN" sz="2000" dirty="0"/>
              <a:t>close”</a:t>
            </a:r>
            <a:r>
              <a:rPr lang="zh-CN" altLang="en-US" sz="2000" dirty="0"/>
              <a:t>选项，通知服务器，在响应完成后，关闭连接</a:t>
            </a:r>
            <a:br>
              <a:rPr lang="zh-CN" altLang="en-US" sz="2000" dirty="0"/>
            </a:br>
            <a:r>
              <a:rPr lang="en-US" altLang="zh-CN" sz="2000" dirty="0">
                <a:solidFill>
                  <a:srgbClr val="FF0000"/>
                </a:solidFill>
              </a:rPr>
              <a:t>Cache-Control</a:t>
            </a:r>
            <a:r>
              <a:rPr lang="en-US" altLang="zh-CN" sz="2000" dirty="0"/>
              <a:t> </a:t>
            </a:r>
            <a:r>
              <a:rPr lang="zh-CN" altLang="en-US" sz="2000" dirty="0"/>
              <a:t>用于指定缓存指令</a:t>
            </a:r>
          </a:p>
        </p:txBody>
      </p:sp>
    </p:spTree>
    <p:extLst>
      <p:ext uri="{BB962C8B-B14F-4D97-AF65-F5344CB8AC3E}">
        <p14:creationId xmlns:p14="http://schemas.microsoft.com/office/powerpoint/2010/main" val="45961139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3" name="文本框 2"/>
          <p:cNvSpPr txBox="1"/>
          <p:nvPr/>
        </p:nvSpPr>
        <p:spPr>
          <a:xfrm>
            <a:off x="641684" y="1411705"/>
            <a:ext cx="4339650" cy="2862322"/>
          </a:xfrm>
          <a:prstGeom prst="rect">
            <a:avLst/>
          </a:prstGeom>
          <a:noFill/>
        </p:spPr>
        <p:txBody>
          <a:bodyPr wrap="none" rtlCol="0">
            <a:spAutoFit/>
          </a:bodyPr>
          <a:lstStyle/>
          <a:p>
            <a:pPr>
              <a:lnSpc>
                <a:spcPct val="150000"/>
              </a:lnSpc>
            </a:pPr>
            <a:r>
              <a:rPr lang="zh-CN" altLang="en-US" sz="2400" dirty="0"/>
              <a:t>缓存的优点：</a:t>
            </a:r>
            <a:endParaRPr lang="en-US" altLang="zh-CN" sz="2400" dirty="0"/>
          </a:p>
          <a:p>
            <a:pPr marL="457200" indent="-457200">
              <a:lnSpc>
                <a:spcPct val="150000"/>
              </a:lnSpc>
              <a:buAutoNum type="arabicPeriod"/>
            </a:pPr>
            <a:r>
              <a:rPr lang="zh-CN" altLang="en-US" sz="2400" dirty="0"/>
              <a:t>减少了冗余的数据传输</a:t>
            </a:r>
            <a:endParaRPr lang="en-US" altLang="zh-CN" sz="2400" dirty="0"/>
          </a:p>
          <a:p>
            <a:pPr marL="457200" indent="-457200">
              <a:lnSpc>
                <a:spcPct val="150000"/>
              </a:lnSpc>
              <a:buAutoNum type="arabicPeriod"/>
            </a:pPr>
            <a:r>
              <a:rPr lang="zh-CN" altLang="en-US" sz="2400" dirty="0"/>
              <a:t>缓解了网络瓶颈问题</a:t>
            </a:r>
            <a:endParaRPr lang="en-US" altLang="zh-CN" sz="2400" dirty="0"/>
          </a:p>
          <a:p>
            <a:pPr marL="457200" indent="-457200">
              <a:lnSpc>
                <a:spcPct val="150000"/>
              </a:lnSpc>
              <a:buAutoNum type="arabicPeriod"/>
            </a:pPr>
            <a:r>
              <a:rPr lang="zh-CN" altLang="en-US" sz="2400" dirty="0"/>
              <a:t>降低了对原始服务器的要求</a:t>
            </a:r>
            <a:endParaRPr lang="en-US" altLang="zh-CN" sz="2400" dirty="0"/>
          </a:p>
          <a:p>
            <a:pPr marL="457200" indent="-457200">
              <a:lnSpc>
                <a:spcPct val="150000"/>
              </a:lnSpc>
              <a:buAutoNum type="arabicPeriod"/>
            </a:pPr>
            <a:r>
              <a:rPr lang="zh-CN" altLang="en-US" sz="2400" dirty="0"/>
              <a:t>降低了传输时延</a:t>
            </a:r>
          </a:p>
        </p:txBody>
      </p:sp>
      <p:pic>
        <p:nvPicPr>
          <p:cNvPr id="5" name="图片 4"/>
          <p:cNvPicPr>
            <a:picLocks noChangeAspect="1"/>
          </p:cNvPicPr>
          <p:nvPr/>
        </p:nvPicPr>
        <p:blipFill>
          <a:blip r:embed="rId3"/>
          <a:stretch>
            <a:fillRect/>
          </a:stretch>
        </p:blipFill>
        <p:spPr>
          <a:xfrm>
            <a:off x="5829300" y="1411705"/>
            <a:ext cx="5496426" cy="4774828"/>
          </a:xfrm>
          <a:prstGeom prst="rect">
            <a:avLst/>
          </a:prstGeom>
        </p:spPr>
      </p:pic>
    </p:spTree>
    <p:extLst>
      <p:ext uri="{BB962C8B-B14F-4D97-AF65-F5344CB8AC3E}">
        <p14:creationId xmlns:p14="http://schemas.microsoft.com/office/powerpoint/2010/main" val="268437404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pic>
        <p:nvPicPr>
          <p:cNvPr id="2" name="图片 1"/>
          <p:cNvPicPr>
            <a:picLocks noChangeAspect="1"/>
          </p:cNvPicPr>
          <p:nvPr/>
        </p:nvPicPr>
        <p:blipFill>
          <a:blip r:embed="rId3"/>
          <a:stretch>
            <a:fillRect/>
          </a:stretch>
        </p:blipFill>
        <p:spPr>
          <a:xfrm>
            <a:off x="1363567" y="1492426"/>
            <a:ext cx="9176096" cy="4878290"/>
          </a:xfrm>
          <a:prstGeom prst="rect">
            <a:avLst/>
          </a:prstGeom>
        </p:spPr>
      </p:pic>
    </p:spTree>
    <p:extLst>
      <p:ext uri="{BB962C8B-B14F-4D97-AF65-F5344CB8AC3E}">
        <p14:creationId xmlns:p14="http://schemas.microsoft.com/office/powerpoint/2010/main" val="319993505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sp>
        <p:nvSpPr>
          <p:cNvPr id="12" name="Rectangle 43"/>
          <p:cNvSpPr>
            <a:spLocks noChangeArrowheads="1"/>
          </p:cNvSpPr>
          <p:nvPr/>
        </p:nvSpPr>
        <p:spPr bwMode="auto">
          <a:xfrm>
            <a:off x="388940" y="1236171"/>
            <a:ext cx="173477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2010</a:t>
            </a:r>
            <a:r>
              <a:rPr lang="zh-CN" altLang="en-US" sz="2400" dirty="0">
                <a:solidFill>
                  <a:schemeClr val="tx1"/>
                </a:solidFill>
                <a:latin typeface="宋体" panose="02010600030101010101" pitchFamily="2" charset="-122"/>
                <a:ea typeface="宋体" panose="02010600030101010101" pitchFamily="2" charset="-122"/>
              </a:rPr>
              <a:t>年左右</a:t>
            </a:r>
          </a:p>
        </p:txBody>
      </p:sp>
      <p:pic>
        <p:nvPicPr>
          <p:cNvPr id="3" name="图片 2">
            <a:extLst>
              <a:ext uri="{FF2B5EF4-FFF2-40B4-BE49-F238E27FC236}">
                <a16:creationId xmlns:a16="http://schemas.microsoft.com/office/drawing/2014/main" id="{3327AF3D-C7C6-464E-9798-83FFA0142B7F}"/>
              </a:ext>
            </a:extLst>
          </p:cNvPr>
          <p:cNvPicPr>
            <a:picLocks noChangeAspect="1"/>
          </p:cNvPicPr>
          <p:nvPr/>
        </p:nvPicPr>
        <p:blipFill>
          <a:blip r:embed="rId3"/>
          <a:stretch>
            <a:fillRect/>
          </a:stretch>
        </p:blipFill>
        <p:spPr>
          <a:xfrm>
            <a:off x="2595829" y="2297694"/>
            <a:ext cx="7118876" cy="3899906"/>
          </a:xfrm>
          <a:prstGeom prst="rect">
            <a:avLst/>
          </a:prstGeom>
        </p:spPr>
      </p:pic>
    </p:spTree>
    <p:extLst>
      <p:ext uri="{BB962C8B-B14F-4D97-AF65-F5344CB8AC3E}">
        <p14:creationId xmlns:p14="http://schemas.microsoft.com/office/powerpoint/2010/main" val="757144266"/>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3" name="文本框 2"/>
          <p:cNvSpPr txBox="1"/>
          <p:nvPr/>
        </p:nvSpPr>
        <p:spPr>
          <a:xfrm>
            <a:off x="818147" y="1363617"/>
            <a:ext cx="11020927" cy="2215991"/>
          </a:xfrm>
          <a:prstGeom prst="rect">
            <a:avLst/>
          </a:prstGeom>
          <a:noFill/>
        </p:spPr>
        <p:txBody>
          <a:bodyPr wrap="square" rtlCol="0">
            <a:spAutoFit/>
          </a:bodyPr>
          <a:lstStyle/>
          <a:p>
            <a:pPr>
              <a:lnSpc>
                <a:spcPct val="150000"/>
              </a:lnSpc>
            </a:pPr>
            <a:r>
              <a:rPr lang="zh-CN" altLang="en-US" sz="2000" b="1" dirty="0"/>
              <a:t>缓存控制：</a:t>
            </a:r>
            <a:r>
              <a:rPr lang="zh-CN" altLang="it-IT" sz="2000" dirty="0"/>
              <a:t>在</a:t>
            </a:r>
            <a:r>
              <a:rPr lang="it-IT" altLang="zh-CN" sz="2000" dirty="0"/>
              <a:t>http</a:t>
            </a:r>
            <a:r>
              <a:rPr lang="zh-CN" altLang="it-IT" sz="2000" dirty="0"/>
              <a:t>中，控制缓存开关的字段有两个：</a:t>
            </a:r>
            <a:r>
              <a:rPr lang="it-IT" altLang="zh-CN" sz="2000" dirty="0"/>
              <a:t>Pragma </a:t>
            </a:r>
            <a:r>
              <a:rPr lang="zh-CN" altLang="it-IT" sz="2000" dirty="0"/>
              <a:t>和 </a:t>
            </a:r>
            <a:r>
              <a:rPr lang="it-IT" altLang="zh-CN" sz="2000" dirty="0"/>
              <a:t>Cache-Control</a:t>
            </a:r>
            <a:r>
              <a:rPr lang="zh-CN" altLang="it-IT" sz="2000" dirty="0"/>
              <a:t>。</a:t>
            </a:r>
            <a:r>
              <a:rPr lang="en-US" altLang="zh-CN" sz="2000" dirty="0"/>
              <a:t>Pragma</a:t>
            </a:r>
            <a:r>
              <a:rPr lang="zh-CN" altLang="en-US" sz="2000" dirty="0"/>
              <a:t>逐渐被弃用。在请求中使用</a:t>
            </a:r>
            <a:r>
              <a:rPr lang="en-US" altLang="zh-CN" sz="2000" dirty="0"/>
              <a:t>Cache-Control </a:t>
            </a:r>
            <a:r>
              <a:rPr lang="zh-CN" altLang="en-US" sz="2000" dirty="0"/>
              <a:t>时，它可选的值有：</a:t>
            </a:r>
            <a:endParaRPr lang="en-US" altLang="zh-CN" sz="2000" dirty="0"/>
          </a:p>
          <a:p>
            <a:pPr>
              <a:lnSpc>
                <a:spcPct val="150000"/>
              </a:lnSpc>
            </a:pPr>
            <a:endParaRPr lang="en-US" altLang="zh-CN" sz="2000" b="1" dirty="0"/>
          </a:p>
          <a:p>
            <a:pPr>
              <a:lnSpc>
                <a:spcPct val="150000"/>
              </a:lnSpc>
            </a:pPr>
            <a:endParaRPr lang="zh-CN" altLang="en-US" sz="2000" b="1" dirty="0"/>
          </a:p>
          <a:p>
            <a:endParaRPr lang="zh-CN" altLang="en-US" dirty="0"/>
          </a:p>
        </p:txBody>
      </p:sp>
      <p:pic>
        <p:nvPicPr>
          <p:cNvPr id="4" name="图片 3"/>
          <p:cNvPicPr>
            <a:picLocks noChangeAspect="1"/>
          </p:cNvPicPr>
          <p:nvPr/>
        </p:nvPicPr>
        <p:blipFill>
          <a:blip r:embed="rId3"/>
          <a:stretch>
            <a:fillRect/>
          </a:stretch>
        </p:blipFill>
        <p:spPr>
          <a:xfrm>
            <a:off x="2618287" y="2455570"/>
            <a:ext cx="6666667" cy="4247619"/>
          </a:xfrm>
          <a:prstGeom prst="rect">
            <a:avLst/>
          </a:prstGeom>
        </p:spPr>
      </p:pic>
    </p:spTree>
    <p:extLst>
      <p:ext uri="{BB962C8B-B14F-4D97-AF65-F5344CB8AC3E}">
        <p14:creationId xmlns:p14="http://schemas.microsoft.com/office/powerpoint/2010/main" val="3639025483"/>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3" name="文本框 2"/>
          <p:cNvSpPr txBox="1"/>
          <p:nvPr/>
        </p:nvSpPr>
        <p:spPr>
          <a:xfrm>
            <a:off x="818147" y="1363617"/>
            <a:ext cx="11020927" cy="1754326"/>
          </a:xfrm>
          <a:prstGeom prst="rect">
            <a:avLst/>
          </a:prstGeom>
          <a:noFill/>
        </p:spPr>
        <p:txBody>
          <a:bodyPr wrap="square" rtlCol="0">
            <a:spAutoFit/>
          </a:bodyPr>
          <a:lstStyle/>
          <a:p>
            <a:pPr>
              <a:lnSpc>
                <a:spcPct val="150000"/>
              </a:lnSpc>
            </a:pPr>
            <a:r>
              <a:rPr lang="zh-CN" altLang="en-US" sz="2000" dirty="0"/>
              <a:t>在响应中使用</a:t>
            </a:r>
            <a:r>
              <a:rPr lang="en-US" altLang="zh-CN" sz="2000" dirty="0"/>
              <a:t>Cache-Control </a:t>
            </a:r>
            <a:r>
              <a:rPr lang="zh-CN" altLang="en-US" sz="2000" dirty="0"/>
              <a:t>时，它可选的值有：</a:t>
            </a:r>
            <a:endParaRPr lang="en-US" altLang="zh-CN" sz="2000" dirty="0"/>
          </a:p>
          <a:p>
            <a:pPr>
              <a:lnSpc>
                <a:spcPct val="150000"/>
              </a:lnSpc>
            </a:pPr>
            <a:endParaRPr lang="en-US" altLang="zh-CN" sz="2000" b="1" dirty="0"/>
          </a:p>
          <a:p>
            <a:pPr>
              <a:lnSpc>
                <a:spcPct val="150000"/>
              </a:lnSpc>
            </a:pPr>
            <a:endParaRPr lang="zh-CN" altLang="en-US" sz="2000" b="1" dirty="0"/>
          </a:p>
          <a:p>
            <a:endParaRPr lang="zh-CN" altLang="en-US" dirty="0"/>
          </a:p>
        </p:txBody>
      </p:sp>
      <p:pic>
        <p:nvPicPr>
          <p:cNvPr id="2" name="图片 1"/>
          <p:cNvPicPr>
            <a:picLocks noChangeAspect="1"/>
          </p:cNvPicPr>
          <p:nvPr/>
        </p:nvPicPr>
        <p:blipFill>
          <a:blip r:embed="rId3"/>
          <a:stretch>
            <a:fillRect/>
          </a:stretch>
        </p:blipFill>
        <p:spPr>
          <a:xfrm>
            <a:off x="2500728" y="1794767"/>
            <a:ext cx="6657143" cy="4904762"/>
          </a:xfrm>
          <a:prstGeom prst="rect">
            <a:avLst/>
          </a:prstGeom>
        </p:spPr>
      </p:pic>
    </p:spTree>
    <p:extLst>
      <p:ext uri="{BB962C8B-B14F-4D97-AF65-F5344CB8AC3E}">
        <p14:creationId xmlns:p14="http://schemas.microsoft.com/office/powerpoint/2010/main" val="262085308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3" name="文本框 2"/>
          <p:cNvSpPr txBox="1"/>
          <p:nvPr/>
        </p:nvSpPr>
        <p:spPr>
          <a:xfrm>
            <a:off x="818147" y="1363617"/>
            <a:ext cx="11020927" cy="3600986"/>
          </a:xfrm>
          <a:prstGeom prst="rect">
            <a:avLst/>
          </a:prstGeom>
          <a:noFill/>
        </p:spPr>
        <p:txBody>
          <a:bodyPr wrap="square" rtlCol="0">
            <a:spAutoFit/>
          </a:bodyPr>
          <a:lstStyle/>
          <a:p>
            <a:pPr>
              <a:lnSpc>
                <a:spcPct val="150000"/>
              </a:lnSpc>
            </a:pPr>
            <a:r>
              <a:rPr lang="zh-CN" altLang="en-US" sz="2000" b="1" dirty="0"/>
              <a:t>缓存校验</a:t>
            </a:r>
            <a:r>
              <a:rPr lang="zh-CN" altLang="en-US" sz="2000" dirty="0"/>
              <a:t>：</a:t>
            </a:r>
            <a:endParaRPr lang="en-US" altLang="zh-CN" sz="2000" dirty="0"/>
          </a:p>
          <a:p>
            <a:pPr>
              <a:lnSpc>
                <a:spcPct val="150000"/>
              </a:lnSpc>
            </a:pPr>
            <a:r>
              <a:rPr lang="en-US" altLang="zh-CN" sz="2000" dirty="0"/>
              <a:t>Last-Modified</a:t>
            </a:r>
            <a:r>
              <a:rPr lang="zh-CN" altLang="en-US" sz="2000" dirty="0"/>
              <a:t>：资源的最后更改时间，客户端下次请求时通过</a:t>
            </a:r>
            <a:r>
              <a:rPr lang="en-US" altLang="zh-CN" sz="2000" dirty="0"/>
              <a:t>If-Modified-Since</a:t>
            </a:r>
            <a:r>
              <a:rPr lang="zh-CN" altLang="en-US" sz="2000" dirty="0"/>
              <a:t>或者</a:t>
            </a:r>
            <a:r>
              <a:rPr lang="en-US" altLang="zh-CN" sz="2000" dirty="0"/>
              <a:t>If-Unmodified-Since</a:t>
            </a:r>
            <a:r>
              <a:rPr lang="zh-CN" altLang="en-US" sz="2000" dirty="0"/>
              <a:t>带上</a:t>
            </a:r>
            <a:r>
              <a:rPr lang="en-US" altLang="zh-CN" sz="2000" dirty="0"/>
              <a:t>Last-Modified</a:t>
            </a:r>
            <a:r>
              <a:rPr lang="zh-CN" altLang="en-US" sz="2000" dirty="0"/>
              <a:t>，服务端检查该时间是否与服务器的最后修改时间一致：如果一致，则返回</a:t>
            </a:r>
            <a:r>
              <a:rPr lang="en-US" altLang="zh-CN" sz="2000" dirty="0"/>
              <a:t>304</a:t>
            </a:r>
            <a:r>
              <a:rPr lang="zh-CN" altLang="en-US" sz="2000" dirty="0"/>
              <a:t>状态码，不返回资源</a:t>
            </a:r>
            <a:endParaRPr lang="en-US" altLang="zh-CN" sz="2000" dirty="0"/>
          </a:p>
          <a:p>
            <a:pPr>
              <a:lnSpc>
                <a:spcPct val="150000"/>
              </a:lnSpc>
            </a:pPr>
            <a:r>
              <a:rPr lang="en-US" altLang="zh-CN" sz="2000" dirty="0" err="1"/>
              <a:t>etag</a:t>
            </a:r>
            <a:r>
              <a:rPr lang="en-US" altLang="zh-CN" sz="2000" dirty="0"/>
              <a:t> </a:t>
            </a:r>
            <a:r>
              <a:rPr lang="zh-CN" altLang="en-US" sz="2000" dirty="0"/>
              <a:t>：服务器通过某个算法对资源进行计算，取得一串值</a:t>
            </a:r>
            <a:endParaRPr lang="en-US" altLang="zh-CN" sz="2000" dirty="0"/>
          </a:p>
          <a:p>
            <a:pPr>
              <a:lnSpc>
                <a:spcPct val="150000"/>
              </a:lnSpc>
            </a:pPr>
            <a:endParaRPr lang="en-US" altLang="zh-CN" sz="2000" b="1" dirty="0"/>
          </a:p>
          <a:p>
            <a:pPr>
              <a:lnSpc>
                <a:spcPct val="150000"/>
              </a:lnSpc>
            </a:pPr>
            <a:endParaRPr lang="zh-CN" altLang="en-US" sz="2000" b="1" dirty="0"/>
          </a:p>
          <a:p>
            <a:endParaRPr lang="zh-CN" altLang="en-US" dirty="0"/>
          </a:p>
        </p:txBody>
      </p:sp>
      <p:pic>
        <p:nvPicPr>
          <p:cNvPr id="6" name="Picture 2"/>
          <p:cNvPicPr>
            <a:picLocks noChangeAspect="1" noChangeArrowheads="1"/>
          </p:cNvPicPr>
          <p:nvPr/>
        </p:nvPicPr>
        <p:blipFill>
          <a:blip r:embed="rId3"/>
          <a:srcRect/>
          <a:stretch>
            <a:fillRect/>
          </a:stretch>
        </p:blipFill>
        <p:spPr bwMode="auto">
          <a:xfrm>
            <a:off x="2588896" y="4108209"/>
            <a:ext cx="7479428" cy="2223870"/>
          </a:xfrm>
          <a:prstGeom prst="rect">
            <a:avLst/>
          </a:prstGeom>
          <a:noFill/>
          <a:ln w="9525">
            <a:noFill/>
            <a:miter lim="800000"/>
            <a:headEnd/>
            <a:tailEnd/>
          </a:ln>
          <a:effectLst/>
        </p:spPr>
      </p:pic>
    </p:spTree>
    <p:extLst>
      <p:ext uri="{BB962C8B-B14F-4D97-AF65-F5344CB8AC3E}">
        <p14:creationId xmlns:p14="http://schemas.microsoft.com/office/powerpoint/2010/main" val="406172346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933938" y="1202561"/>
            <a:ext cx="10195787" cy="4708981"/>
          </a:xfrm>
          <a:prstGeom prst="rect">
            <a:avLst/>
          </a:prstGeom>
          <a:noFill/>
        </p:spPr>
        <p:txBody>
          <a:bodyPr wrap="square" rtlCol="0">
            <a:spAutoFit/>
          </a:bodyPr>
          <a:lstStyle/>
          <a:p>
            <a:pPr>
              <a:lnSpc>
                <a:spcPct val="150000"/>
              </a:lnSpc>
            </a:pPr>
            <a:r>
              <a:rPr lang="en-US" altLang="zh-CN" sz="2000" dirty="0"/>
              <a:t>2</a:t>
            </a:r>
            <a:r>
              <a:rPr lang="zh-CN" altLang="en-US" sz="2000" dirty="0"/>
              <a:t>、请求报头：允许客户端向服务器端传递请求的附加信息以及客户端自身的信息</a:t>
            </a:r>
            <a:br>
              <a:rPr lang="zh-CN" altLang="en-US" sz="2000" dirty="0"/>
            </a:br>
            <a:r>
              <a:rPr lang="zh-CN" altLang="en-US" sz="2000" dirty="0">
                <a:solidFill>
                  <a:srgbClr val="FF0000"/>
                </a:solidFill>
              </a:rPr>
              <a:t> </a:t>
            </a:r>
            <a:r>
              <a:rPr lang="en-US" altLang="zh-CN" sz="2000" dirty="0">
                <a:solidFill>
                  <a:srgbClr val="FF0000"/>
                </a:solidFill>
              </a:rPr>
              <a:t>Host</a:t>
            </a:r>
            <a:r>
              <a:rPr lang="zh-CN" altLang="en-US" sz="2000" dirty="0">
                <a:solidFill>
                  <a:srgbClr val="FF0000"/>
                </a:solidFill>
              </a:rPr>
              <a:t>请求</a:t>
            </a:r>
            <a:r>
              <a:rPr lang="zh-CN" altLang="en-US" sz="2000" dirty="0"/>
              <a:t>报头域主要用于指定被请求资源的</a:t>
            </a:r>
            <a:r>
              <a:rPr lang="en-US" altLang="zh-CN" sz="2000" dirty="0"/>
              <a:t>Internet</a:t>
            </a:r>
            <a:r>
              <a:rPr lang="zh-CN" altLang="en-US" sz="2000" dirty="0"/>
              <a:t>主机和端口号 （</a:t>
            </a:r>
            <a:r>
              <a:rPr lang="zh-CN" altLang="en-US" sz="2000" dirty="0">
                <a:solidFill>
                  <a:srgbClr val="FF0000"/>
                </a:solidFill>
              </a:rPr>
              <a:t>必须</a:t>
            </a:r>
            <a:r>
              <a:rPr lang="zh-CN" altLang="en-US" sz="2000" dirty="0"/>
              <a:t>）</a:t>
            </a:r>
            <a:endParaRPr lang="en-US" altLang="zh-CN" sz="2000" dirty="0"/>
          </a:p>
          <a:p>
            <a:pPr>
              <a:lnSpc>
                <a:spcPct val="150000"/>
              </a:lnSpc>
            </a:pPr>
            <a:r>
              <a:rPr lang="en-US" altLang="zh-CN" sz="2000" dirty="0"/>
              <a:t> </a:t>
            </a:r>
            <a:r>
              <a:rPr lang="en-US" altLang="zh-CN" sz="2000" dirty="0">
                <a:solidFill>
                  <a:srgbClr val="FF0000"/>
                </a:solidFill>
              </a:rPr>
              <a:t>Accept</a:t>
            </a:r>
            <a:r>
              <a:rPr lang="zh-CN" altLang="en-US" sz="2000" dirty="0">
                <a:solidFill>
                  <a:srgbClr val="FF0000"/>
                </a:solidFill>
              </a:rPr>
              <a:t>请求</a:t>
            </a:r>
            <a:r>
              <a:rPr lang="zh-CN" altLang="en-US" sz="2000" dirty="0"/>
              <a:t>报头域用于指定客户端接受哪些类型的信息。</a:t>
            </a:r>
            <a:br>
              <a:rPr lang="zh-CN" altLang="en-US" sz="2000" dirty="0"/>
            </a:br>
            <a:r>
              <a:rPr lang="en-US" sz="2000" dirty="0"/>
              <a:t> </a:t>
            </a:r>
            <a:r>
              <a:rPr lang="en-US" sz="2000" dirty="0">
                <a:solidFill>
                  <a:srgbClr val="FF0000"/>
                </a:solidFill>
              </a:rPr>
              <a:t>Accept-</a:t>
            </a:r>
            <a:r>
              <a:rPr lang="en-US" sz="2000" dirty="0" err="1">
                <a:solidFill>
                  <a:srgbClr val="FF0000"/>
                </a:solidFill>
              </a:rPr>
              <a:t>Charset</a:t>
            </a:r>
            <a:r>
              <a:rPr lang="zh-CN" altLang="en-US" sz="2000" dirty="0"/>
              <a:t>请求报头域用于指定客户端接受的字符集。</a:t>
            </a:r>
            <a:br>
              <a:rPr lang="zh-CN" altLang="en-US" sz="2000" dirty="0"/>
            </a:br>
            <a:r>
              <a:rPr lang="en-US" sz="2000" dirty="0"/>
              <a:t> </a:t>
            </a:r>
            <a:r>
              <a:rPr lang="en-US" sz="2000" dirty="0">
                <a:solidFill>
                  <a:srgbClr val="FF0000"/>
                </a:solidFill>
              </a:rPr>
              <a:t>Accept-Encoding</a:t>
            </a:r>
            <a:r>
              <a:rPr lang="zh-CN" altLang="en-US" sz="2000" dirty="0"/>
              <a:t>请求报头域类似于</a:t>
            </a:r>
            <a:r>
              <a:rPr lang="en-US" sz="2000" dirty="0"/>
              <a:t>Accept，</a:t>
            </a:r>
            <a:r>
              <a:rPr lang="zh-CN" altLang="en-US" sz="2000" dirty="0"/>
              <a:t>但是它是用于指定可接受的内容编码。 </a:t>
            </a:r>
            <a:endParaRPr lang="en-US" altLang="zh-CN" sz="2000" dirty="0"/>
          </a:p>
          <a:p>
            <a:pPr>
              <a:lnSpc>
                <a:spcPct val="150000"/>
              </a:lnSpc>
            </a:pPr>
            <a:r>
              <a:rPr lang="en-US" sz="2000" dirty="0">
                <a:solidFill>
                  <a:srgbClr val="FF0000"/>
                </a:solidFill>
              </a:rPr>
              <a:t>Accept-Language</a:t>
            </a:r>
            <a:r>
              <a:rPr lang="zh-CN" altLang="en-US" sz="2000" dirty="0"/>
              <a:t>请求报头域类似于</a:t>
            </a:r>
            <a:r>
              <a:rPr lang="en-US" sz="2000" dirty="0"/>
              <a:t>Accept，</a:t>
            </a:r>
            <a:r>
              <a:rPr lang="zh-CN" altLang="en-US" sz="2000" dirty="0"/>
              <a:t>但是它是用于指定一种自然语言。 </a:t>
            </a:r>
            <a:endParaRPr lang="en-US" altLang="zh-CN" sz="2000" dirty="0"/>
          </a:p>
          <a:p>
            <a:pPr>
              <a:lnSpc>
                <a:spcPct val="150000"/>
              </a:lnSpc>
            </a:pPr>
            <a:r>
              <a:rPr lang="en-US" sz="2000" dirty="0">
                <a:solidFill>
                  <a:srgbClr val="FF0000"/>
                </a:solidFill>
              </a:rPr>
              <a:t>Authorization</a:t>
            </a:r>
            <a:r>
              <a:rPr lang="zh-CN" altLang="en-US" sz="2000" dirty="0"/>
              <a:t>请求报头域主要用于证明客户端有权查看某个资源。</a:t>
            </a:r>
            <a:endParaRPr lang="en-US" altLang="zh-CN" sz="2000" dirty="0"/>
          </a:p>
          <a:p>
            <a:pPr>
              <a:lnSpc>
                <a:spcPct val="150000"/>
              </a:lnSpc>
            </a:pPr>
            <a:r>
              <a:rPr lang="en-US" sz="2000" dirty="0">
                <a:solidFill>
                  <a:srgbClr val="FF0000"/>
                </a:solidFill>
              </a:rPr>
              <a:t>User-Agent</a:t>
            </a:r>
            <a:r>
              <a:rPr lang="zh-CN" altLang="en-US" sz="2000" dirty="0"/>
              <a:t>浏览器的名称和版本</a:t>
            </a:r>
            <a:endParaRPr lang="en-US" altLang="zh-CN" sz="2000" dirty="0"/>
          </a:p>
          <a:p>
            <a:pPr>
              <a:lnSpc>
                <a:spcPct val="150000"/>
              </a:lnSpc>
            </a:pPr>
            <a:r>
              <a:rPr lang="en-US" altLang="zh-CN" sz="2000" dirty="0" err="1">
                <a:solidFill>
                  <a:srgbClr val="FF0000"/>
                </a:solidFill>
              </a:rPr>
              <a:t>referer</a:t>
            </a:r>
            <a:r>
              <a:rPr lang="zh-CN" altLang="en-US" sz="2000" dirty="0"/>
              <a:t>表示从哪儿连结到目前的网页，采用的格式是</a:t>
            </a:r>
            <a:r>
              <a:rPr lang="en-US" altLang="zh-CN" sz="2000" dirty="0"/>
              <a:t>URL</a:t>
            </a:r>
            <a:r>
              <a:rPr lang="zh-CN" altLang="en-US" sz="2000" dirty="0"/>
              <a:t>。 </a:t>
            </a:r>
            <a:endParaRPr lang="en-US" altLang="zh-CN" sz="2000" dirty="0"/>
          </a:p>
          <a:p>
            <a:pPr>
              <a:lnSpc>
                <a:spcPct val="150000"/>
              </a:lnSpc>
            </a:pPr>
            <a:r>
              <a:rPr lang="en-US" altLang="zh-CN" sz="2000" dirty="0">
                <a:solidFill>
                  <a:srgbClr val="FF0000"/>
                </a:solidFill>
              </a:rPr>
              <a:t>Cookie: </a:t>
            </a:r>
            <a:r>
              <a:rPr lang="zh-CN" altLang="en-US" sz="2000" dirty="0"/>
              <a:t> 将</a:t>
            </a:r>
            <a:r>
              <a:rPr lang="en-US" altLang="zh-CN" sz="2000" dirty="0"/>
              <a:t>cookie</a:t>
            </a:r>
            <a:r>
              <a:rPr lang="zh-CN" altLang="en-US" sz="2000" dirty="0"/>
              <a:t>的值发送给</a:t>
            </a:r>
            <a:r>
              <a:rPr lang="en-US" altLang="zh-CN" sz="2000" dirty="0"/>
              <a:t>HTTP </a:t>
            </a:r>
            <a:r>
              <a:rPr lang="zh-CN" altLang="en-US" sz="2000" dirty="0"/>
              <a:t>服务器</a:t>
            </a:r>
            <a:endParaRPr lang="en-US" altLang="zh-CN" sz="2000" dirty="0"/>
          </a:p>
        </p:txBody>
      </p:sp>
    </p:spTree>
    <p:extLst>
      <p:ext uri="{BB962C8B-B14F-4D97-AF65-F5344CB8AC3E}">
        <p14:creationId xmlns:p14="http://schemas.microsoft.com/office/powerpoint/2010/main" val="2843948087"/>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801827" y="1335007"/>
            <a:ext cx="10588067" cy="4247317"/>
          </a:xfrm>
          <a:prstGeom prst="rect">
            <a:avLst/>
          </a:prstGeom>
          <a:noFill/>
        </p:spPr>
        <p:txBody>
          <a:bodyPr wrap="square" rtlCol="0">
            <a:spAutoFit/>
          </a:bodyPr>
          <a:lstStyle/>
          <a:p>
            <a:pPr>
              <a:lnSpc>
                <a:spcPct val="150000"/>
              </a:lnSpc>
            </a:pPr>
            <a:r>
              <a:rPr lang="en-US" altLang="zh-CN" sz="2000" dirty="0"/>
              <a:t>3</a:t>
            </a:r>
            <a:r>
              <a:rPr lang="zh-CN" altLang="en-US" sz="2000" dirty="0"/>
              <a:t>、响应报头：允许服务器传递不能放在状态行中的附加响应信息，以及关于服务器的信息和对</a:t>
            </a:r>
            <a:r>
              <a:rPr lang="en-US" altLang="zh-CN" sz="2000" dirty="0"/>
              <a:t>Request-URI</a:t>
            </a:r>
            <a:r>
              <a:rPr lang="zh-CN" altLang="en-US" sz="2000" dirty="0"/>
              <a:t>所标识的资源进行下一步访问的信息。</a:t>
            </a:r>
            <a:br>
              <a:rPr lang="zh-CN" altLang="en-US" sz="2000" dirty="0"/>
            </a:br>
            <a:r>
              <a:rPr lang="en-US" sz="2000" dirty="0"/>
              <a:t> </a:t>
            </a:r>
            <a:r>
              <a:rPr lang="en-US" sz="2000" dirty="0">
                <a:solidFill>
                  <a:srgbClr val="FF0000"/>
                </a:solidFill>
              </a:rPr>
              <a:t>Set-Cookie:</a:t>
            </a:r>
            <a:r>
              <a:rPr lang="zh-CN" altLang="en-US" sz="2000" dirty="0"/>
              <a:t>把</a:t>
            </a:r>
            <a:r>
              <a:rPr lang="en-US" sz="2000" dirty="0"/>
              <a:t>cookie </a:t>
            </a:r>
            <a:r>
              <a:rPr lang="zh-CN" altLang="en-US" sz="2000" dirty="0"/>
              <a:t>发送到客户端浏览器， 每一个写入</a:t>
            </a:r>
            <a:r>
              <a:rPr lang="en-US" sz="2000" dirty="0"/>
              <a:t>cookie</a:t>
            </a:r>
            <a:r>
              <a:rPr lang="zh-CN" altLang="en-US" sz="2000" dirty="0"/>
              <a:t>都会生成一个</a:t>
            </a:r>
            <a:r>
              <a:rPr lang="en-US" sz="2000" dirty="0"/>
              <a:t>Set-Cookie.</a:t>
            </a:r>
          </a:p>
          <a:p>
            <a:pPr>
              <a:lnSpc>
                <a:spcPct val="150000"/>
              </a:lnSpc>
            </a:pPr>
            <a:r>
              <a:rPr lang="zh-CN" altLang="en-US" sz="2000" dirty="0">
                <a:solidFill>
                  <a:srgbClr val="FF0000"/>
                </a:solidFill>
              </a:rPr>
              <a:t> </a:t>
            </a:r>
            <a:r>
              <a:rPr lang="en-US" altLang="zh-CN" sz="2000" dirty="0">
                <a:solidFill>
                  <a:srgbClr val="FF0000"/>
                </a:solidFill>
              </a:rPr>
              <a:t>Location</a:t>
            </a:r>
            <a:r>
              <a:rPr lang="zh-CN" altLang="en-US" sz="2000" dirty="0"/>
              <a:t>响应报头域用于重定向接受者到一个新的位置。 </a:t>
            </a:r>
            <a:br>
              <a:rPr lang="zh-CN" altLang="en-US" sz="2000" dirty="0"/>
            </a:br>
            <a:r>
              <a:rPr lang="zh-CN" altLang="en-US" sz="2000" dirty="0"/>
              <a:t> </a:t>
            </a:r>
            <a:r>
              <a:rPr lang="en-US" altLang="zh-CN" sz="2000" dirty="0">
                <a:solidFill>
                  <a:srgbClr val="FF0000"/>
                </a:solidFill>
              </a:rPr>
              <a:t>Server</a:t>
            </a:r>
            <a:r>
              <a:rPr lang="zh-CN" altLang="en-US" sz="2000" dirty="0"/>
              <a:t>响应报头域包含了服务器用来处理请求的软件信息。与</a:t>
            </a:r>
            <a:r>
              <a:rPr lang="en-US" altLang="zh-CN" sz="2000" dirty="0"/>
              <a:t>User-Agent</a:t>
            </a:r>
            <a:r>
              <a:rPr lang="zh-CN" altLang="en-US" sz="2000" dirty="0"/>
              <a:t>请求报头域是相对应的。</a:t>
            </a:r>
            <a:br>
              <a:rPr lang="zh-CN" altLang="en-US" sz="2000" dirty="0"/>
            </a:br>
            <a:r>
              <a:rPr lang="zh-CN" altLang="en-US" sz="2000" dirty="0"/>
              <a:t> </a:t>
            </a:r>
            <a:r>
              <a:rPr lang="en-US" altLang="zh-CN" sz="2000" dirty="0">
                <a:solidFill>
                  <a:srgbClr val="FF0000"/>
                </a:solidFill>
              </a:rPr>
              <a:t>WWW-Authenticate</a:t>
            </a:r>
            <a:r>
              <a:rPr lang="zh-CN" altLang="en-US" sz="2000" dirty="0"/>
              <a:t>响应报头域必须被包含在</a:t>
            </a:r>
            <a:r>
              <a:rPr lang="en-US" altLang="zh-CN" sz="2000" dirty="0"/>
              <a:t>401</a:t>
            </a:r>
            <a:r>
              <a:rPr lang="zh-CN" altLang="en-US" sz="2000" dirty="0"/>
              <a:t>（未授权的）响应消息中，客户端收到</a:t>
            </a:r>
            <a:r>
              <a:rPr lang="en-US" altLang="zh-CN" sz="2000" dirty="0"/>
              <a:t>401</a:t>
            </a:r>
            <a:r>
              <a:rPr lang="zh-CN" altLang="en-US" sz="2000" dirty="0"/>
              <a:t>响应消息时候，并发送</a:t>
            </a:r>
            <a:r>
              <a:rPr lang="en-US" altLang="zh-CN" sz="2000" dirty="0"/>
              <a:t>Authorization</a:t>
            </a:r>
            <a:r>
              <a:rPr lang="zh-CN" altLang="en-US" sz="2000" dirty="0"/>
              <a:t>报头域请求服务器对其进行验证时，服务端响应报头就包含该报头域。</a:t>
            </a:r>
            <a:endParaRPr lang="en-US" altLang="zh-CN" sz="2000" dirty="0"/>
          </a:p>
        </p:txBody>
      </p:sp>
    </p:spTree>
    <p:extLst>
      <p:ext uri="{BB962C8B-B14F-4D97-AF65-F5344CB8AC3E}">
        <p14:creationId xmlns:p14="http://schemas.microsoft.com/office/powerpoint/2010/main" val="3417502820"/>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972329" y="1318965"/>
            <a:ext cx="10401523" cy="4708981"/>
          </a:xfrm>
          <a:prstGeom prst="rect">
            <a:avLst/>
          </a:prstGeom>
          <a:noFill/>
        </p:spPr>
        <p:txBody>
          <a:bodyPr wrap="square" rtlCol="0">
            <a:spAutoFit/>
          </a:bodyPr>
          <a:lstStyle/>
          <a:p>
            <a:pPr>
              <a:lnSpc>
                <a:spcPct val="150000"/>
              </a:lnSpc>
            </a:pPr>
            <a:r>
              <a:rPr lang="en-US" altLang="zh-CN" sz="2000" dirty="0"/>
              <a:t>4</a:t>
            </a:r>
            <a:r>
              <a:rPr lang="zh-CN" altLang="en-US" sz="2000" dirty="0"/>
              <a:t>、实体报头：请求和响应消息都可以传送一个实体。一个实体由实体报头域和实体正文组成，但并不是说实体报头域和实体正文要在一起发送，可以只发送实体报头域。实体报头定义了关于实体正文（</a:t>
            </a:r>
            <a:r>
              <a:rPr lang="en-US" altLang="zh-CN" sz="2000" dirty="0" err="1"/>
              <a:t>eg</a:t>
            </a:r>
            <a:r>
              <a:rPr lang="zh-CN" altLang="en-US" sz="2000" dirty="0"/>
              <a:t>：有无实体正文）和请求所标识的资源的元信息。</a:t>
            </a:r>
            <a:br>
              <a:rPr lang="zh-CN" altLang="en-US" sz="2000" dirty="0"/>
            </a:br>
            <a:r>
              <a:rPr lang="zh-CN" altLang="en-US" sz="2000" dirty="0"/>
              <a:t> </a:t>
            </a:r>
            <a:r>
              <a:rPr lang="en-US" altLang="zh-CN" sz="2000" dirty="0">
                <a:solidFill>
                  <a:srgbClr val="FF0000"/>
                </a:solidFill>
              </a:rPr>
              <a:t>Content-Encoding</a:t>
            </a:r>
            <a:r>
              <a:rPr lang="zh-CN" altLang="en-US" sz="2000" dirty="0"/>
              <a:t>实体报头域被用作媒体类型的修饰符，它的值指示了已经被应用到实体正文的附加内容的编码 。</a:t>
            </a:r>
            <a:br>
              <a:rPr lang="zh-CN" altLang="en-US" sz="2000" dirty="0"/>
            </a:br>
            <a:r>
              <a:rPr lang="zh-CN" altLang="en-US" sz="2000" dirty="0"/>
              <a:t> </a:t>
            </a:r>
            <a:r>
              <a:rPr lang="en-US" sz="2000" dirty="0">
                <a:solidFill>
                  <a:srgbClr val="FF0000"/>
                </a:solidFill>
              </a:rPr>
              <a:t>Content-Language</a:t>
            </a:r>
            <a:r>
              <a:rPr lang="zh-CN" altLang="en-US" sz="2000" dirty="0"/>
              <a:t>实体报头域描述了资源所用的自然语言。</a:t>
            </a:r>
            <a:endParaRPr lang="en-US" altLang="zh-CN" sz="2000" dirty="0"/>
          </a:p>
          <a:p>
            <a:pPr>
              <a:lnSpc>
                <a:spcPct val="150000"/>
              </a:lnSpc>
            </a:pPr>
            <a:r>
              <a:rPr lang="en-US" sz="2000" dirty="0">
                <a:solidFill>
                  <a:srgbClr val="FF0000"/>
                </a:solidFill>
              </a:rPr>
              <a:t>Content-Length</a:t>
            </a:r>
            <a:r>
              <a:rPr lang="zh-CN" altLang="en-US" sz="2000" dirty="0"/>
              <a:t>实体报头域用于指明实体正文的长度。</a:t>
            </a:r>
            <a:endParaRPr lang="en-US" altLang="zh-CN" sz="2000" dirty="0"/>
          </a:p>
          <a:p>
            <a:pPr>
              <a:lnSpc>
                <a:spcPct val="150000"/>
              </a:lnSpc>
            </a:pPr>
            <a:r>
              <a:rPr lang="en-US" altLang="zh-CN" sz="2000" dirty="0">
                <a:solidFill>
                  <a:srgbClr val="FF0000"/>
                </a:solidFill>
              </a:rPr>
              <a:t>Content-Type</a:t>
            </a:r>
            <a:r>
              <a:rPr lang="zh-CN" altLang="en-US" sz="2000" dirty="0"/>
              <a:t>实体报头域用语指明发送给接收者的实体正文的媒体类型（</a:t>
            </a:r>
            <a:r>
              <a:rPr lang="en-US" altLang="zh-CN" sz="2000" dirty="0"/>
              <a:t>MIME type</a:t>
            </a:r>
            <a:r>
              <a:rPr lang="zh-CN" altLang="en-US" sz="2000" dirty="0"/>
              <a:t>）。</a:t>
            </a:r>
            <a:endParaRPr lang="en-US" altLang="zh-CN" sz="2000" dirty="0"/>
          </a:p>
          <a:p>
            <a:pPr>
              <a:lnSpc>
                <a:spcPct val="150000"/>
              </a:lnSpc>
            </a:pPr>
            <a:r>
              <a:rPr lang="en-US" sz="2000" dirty="0">
                <a:solidFill>
                  <a:srgbClr val="FF0000"/>
                </a:solidFill>
              </a:rPr>
              <a:t>Last-Modified</a:t>
            </a:r>
            <a:r>
              <a:rPr lang="zh-CN" altLang="en-US" sz="2000" dirty="0"/>
              <a:t>实体报头域用于指示资源的最后修改日期和时间。</a:t>
            </a:r>
            <a:br>
              <a:rPr lang="zh-CN" altLang="en-US" sz="2000" dirty="0"/>
            </a:br>
            <a:r>
              <a:rPr lang="en-US" altLang="zh-CN" sz="2000" dirty="0">
                <a:solidFill>
                  <a:srgbClr val="FF0000"/>
                </a:solidFill>
              </a:rPr>
              <a:t>Expires</a:t>
            </a:r>
            <a:r>
              <a:rPr lang="zh-CN" altLang="en-US" sz="2000" dirty="0"/>
              <a:t>实体报头域给出响应过期的日期和时间。</a:t>
            </a:r>
            <a:endParaRPr lang="en-US" altLang="zh-CN" sz="2000" dirty="0"/>
          </a:p>
        </p:txBody>
      </p:sp>
    </p:spTree>
    <p:extLst>
      <p:ext uri="{BB962C8B-B14F-4D97-AF65-F5344CB8AC3E}">
        <p14:creationId xmlns:p14="http://schemas.microsoft.com/office/powerpoint/2010/main" val="1961951923"/>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pic>
        <p:nvPicPr>
          <p:cNvPr id="4" name="Picture 2"/>
          <p:cNvPicPr>
            <a:picLocks noChangeAspect="1" noChangeArrowheads="1"/>
          </p:cNvPicPr>
          <p:nvPr/>
        </p:nvPicPr>
        <p:blipFill>
          <a:blip r:embed="rId3"/>
          <a:srcRect/>
          <a:stretch>
            <a:fillRect/>
          </a:stretch>
        </p:blipFill>
        <p:spPr bwMode="auto">
          <a:xfrm>
            <a:off x="7160795" y="2836651"/>
            <a:ext cx="4143404" cy="3705023"/>
          </a:xfrm>
          <a:prstGeom prst="rect">
            <a:avLst/>
          </a:prstGeom>
          <a:noFill/>
          <a:ln w="9525">
            <a:noFill/>
            <a:miter lim="800000"/>
            <a:headEnd/>
            <a:tailEnd/>
          </a:ln>
          <a:effectLst/>
        </p:spPr>
      </p:pic>
      <p:sp>
        <p:nvSpPr>
          <p:cNvPr id="5" name="TextBox 5"/>
          <p:cNvSpPr txBox="1"/>
          <p:nvPr/>
        </p:nvSpPr>
        <p:spPr>
          <a:xfrm>
            <a:off x="882039" y="1318963"/>
            <a:ext cx="8679056" cy="4570482"/>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AutoNum type="arabicPeriod"/>
            </a:pPr>
            <a:r>
              <a:rPr lang="zh-CN" altLang="en-US" sz="2000" dirty="0"/>
              <a:t>二进制协议：使用二进制替代明文，更容易解析，但可读性却不如</a:t>
            </a:r>
            <a:r>
              <a:rPr lang="en-US" altLang="zh-CN" sz="2000" dirty="0"/>
              <a:t>HTTP/1.x</a:t>
            </a:r>
            <a:r>
              <a:rPr lang="zh-CN" altLang="en-US" sz="2000" dirty="0"/>
              <a:t>。   </a:t>
            </a:r>
            <a:r>
              <a:rPr lang="en-US" altLang="zh-CN" sz="2000" dirty="0"/>
              <a:t>HTTP </a:t>
            </a:r>
            <a:r>
              <a:rPr lang="zh-CN" altLang="en-US" sz="2000" dirty="0"/>
              <a:t>消息是由一个或多个帧组成的。</a:t>
            </a:r>
            <a:endParaRPr lang="en-US" altLang="zh-CN" sz="2000" dirty="0"/>
          </a:p>
          <a:p>
            <a:pPr marL="342900" indent="-342900">
              <a:lnSpc>
                <a:spcPct val="150000"/>
              </a:lnSpc>
            </a:pPr>
            <a:r>
              <a:rPr lang="en-US" altLang="zh-CN" sz="2000" dirty="0"/>
              <a:t>     HEADERS</a:t>
            </a:r>
            <a:r>
              <a:rPr lang="zh-CN" altLang="en-US" sz="2000" dirty="0"/>
              <a:t>帧承载了元数据</a:t>
            </a:r>
            <a:endParaRPr lang="en-US" altLang="zh-CN" sz="2000" dirty="0"/>
          </a:p>
          <a:p>
            <a:pPr marL="342900" indent="-342900">
              <a:lnSpc>
                <a:spcPct val="150000"/>
              </a:lnSpc>
            </a:pPr>
            <a:r>
              <a:rPr lang="en-US" altLang="zh-CN" sz="2000" dirty="0"/>
              <a:t>     DATA</a:t>
            </a:r>
            <a:r>
              <a:rPr lang="zh-CN" altLang="en-US" sz="2000" dirty="0"/>
              <a:t>帧则承载了内容。</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spTree>
    <p:extLst>
      <p:ext uri="{BB962C8B-B14F-4D97-AF65-F5344CB8AC3E}">
        <p14:creationId xmlns:p14="http://schemas.microsoft.com/office/powerpoint/2010/main" val="1710810410"/>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865996" y="1318965"/>
            <a:ext cx="10700361" cy="4570482"/>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Font typeface="+mj-lt"/>
              <a:buAutoNum type="arabicPeriod" startAt="2"/>
            </a:pPr>
            <a:r>
              <a:rPr lang="zh-CN" altLang="en-US" sz="2000" dirty="0"/>
              <a:t>多路传输：一旦建立了 </a:t>
            </a:r>
            <a:r>
              <a:rPr lang="en-US" altLang="zh-CN" sz="2000" dirty="0"/>
              <a:t>TCP </a:t>
            </a:r>
            <a:r>
              <a:rPr lang="zh-CN" altLang="en-US" sz="2000" dirty="0"/>
              <a:t>连接，相同连接内的所有流都可以同过这个 </a:t>
            </a:r>
            <a:r>
              <a:rPr lang="en-US" altLang="zh-CN" sz="2000" dirty="0"/>
              <a:t>TCP </a:t>
            </a:r>
            <a:r>
              <a:rPr lang="zh-CN" altLang="en-US" sz="2000" dirty="0"/>
              <a:t>连接异步发送，而不用另外打开连接。服务器也可以使用同样的异步方式返回响应，也就是说这些响应可以是无序的，客户端使用分配的流 </a:t>
            </a:r>
            <a:r>
              <a:rPr lang="en-US" altLang="zh-CN" sz="2000" dirty="0"/>
              <a:t>ID </a:t>
            </a:r>
            <a:r>
              <a:rPr lang="zh-CN" altLang="en-US" sz="2000" dirty="0"/>
              <a:t>来识别数据包所属的流。解决了 </a:t>
            </a:r>
            <a:r>
              <a:rPr lang="en-US" altLang="zh-CN" sz="2000" dirty="0"/>
              <a:t>HTTP/1.x </a:t>
            </a:r>
            <a:r>
              <a:rPr lang="zh-CN" altLang="en-US" sz="2000" dirty="0"/>
              <a:t>中</a:t>
            </a:r>
            <a:r>
              <a:rPr lang="zh-CN" altLang="en-US" sz="2000" dirty="0">
                <a:solidFill>
                  <a:srgbClr val="FF0000"/>
                </a:solidFill>
              </a:rPr>
              <a:t>请求管道被阻塞</a:t>
            </a:r>
            <a:r>
              <a:rPr lang="zh-CN" altLang="en-US" sz="2000" dirty="0"/>
              <a:t>的问题，即客户端不必等待占用时间的请求而其他请求仍然可以被处理。</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pic>
        <p:nvPicPr>
          <p:cNvPr id="5" name="Picture 3"/>
          <p:cNvPicPr>
            <a:picLocks noChangeAspect="1" noChangeArrowheads="1"/>
          </p:cNvPicPr>
          <p:nvPr/>
        </p:nvPicPr>
        <p:blipFill>
          <a:blip r:embed="rId3"/>
          <a:srcRect/>
          <a:stretch>
            <a:fillRect/>
          </a:stretch>
        </p:blipFill>
        <p:spPr bwMode="auto">
          <a:xfrm>
            <a:off x="2494101" y="4235124"/>
            <a:ext cx="7746807" cy="1362076"/>
          </a:xfrm>
          <a:prstGeom prst="rect">
            <a:avLst/>
          </a:prstGeom>
          <a:noFill/>
          <a:ln w="9525">
            <a:noFill/>
            <a:miter lim="800000"/>
            <a:headEnd/>
            <a:tailEnd/>
          </a:ln>
          <a:effectLst/>
        </p:spPr>
      </p:pic>
    </p:spTree>
    <p:extLst>
      <p:ext uri="{BB962C8B-B14F-4D97-AF65-F5344CB8AC3E}">
        <p14:creationId xmlns:p14="http://schemas.microsoft.com/office/powerpoint/2010/main" val="2205856066"/>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1981200"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00025" eaLnBrk="1" hangingPunct="1"/>
            <a:endParaRPr lang="en-GB" altLang="zh-CN" sz="2000"/>
          </a:p>
          <a:p>
            <a:pPr indent="-200025" eaLnBrk="1" hangingPunct="1">
              <a:buFont typeface="Arial" panose="020B0604020202020204" pitchFamily="34" charset="0"/>
              <a:buNone/>
            </a:pPr>
            <a:endParaRPr lang="en-US" altLang="zh-CN" sz="2000"/>
          </a:p>
          <a:p>
            <a:pPr lvl="1" algn="just" eaLnBrk="1" hangingPunct="1">
              <a:lnSpc>
                <a:spcPct val="150000"/>
              </a:lnSpc>
            </a:pPr>
            <a:endParaRPr lang="en-US" altLang="zh-CN" sz="3400" dirty="0">
              <a:latin typeface="+mn-ea"/>
            </a:endParaRPr>
          </a:p>
        </p:txBody>
      </p:sp>
      <p:sp>
        <p:nvSpPr>
          <p:cNvPr id="5" name="TextBox 5"/>
          <p:cNvSpPr txBox="1"/>
          <p:nvPr/>
        </p:nvSpPr>
        <p:spPr>
          <a:xfrm>
            <a:off x="898081" y="1344306"/>
            <a:ext cx="10812656" cy="3647152"/>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Font typeface="+mj-lt"/>
              <a:buAutoNum type="arabicPeriod" startAt="3"/>
            </a:pPr>
            <a:r>
              <a:rPr lang="en-US" altLang="zh-CN" sz="2000" dirty="0"/>
              <a:t>HPACK </a:t>
            </a:r>
            <a:r>
              <a:rPr lang="zh-CN" altLang="en-US" sz="2000" dirty="0"/>
              <a:t>请求头部压缩：当我们在同一客户端上不断地访问服务器时，许多冗余数据在头部中被反复发送，为了解决这个问题，</a:t>
            </a:r>
            <a:r>
              <a:rPr lang="en-US" altLang="zh-CN" sz="2000" dirty="0"/>
              <a:t>HTTP/2</a:t>
            </a:r>
            <a:r>
              <a:rPr lang="zh-CN" altLang="en-US" sz="2000" dirty="0"/>
              <a:t>引入了头信息压缩。 </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pic>
        <p:nvPicPr>
          <p:cNvPr id="6" name="Picture 2" descr="漫游 HTTP/2"/>
          <p:cNvPicPr>
            <a:picLocks noChangeAspect="1" noChangeArrowheads="1"/>
          </p:cNvPicPr>
          <p:nvPr/>
        </p:nvPicPr>
        <p:blipFill>
          <a:blip r:embed="rId3"/>
          <a:srcRect/>
          <a:stretch>
            <a:fillRect/>
          </a:stretch>
        </p:blipFill>
        <p:spPr bwMode="auto">
          <a:xfrm>
            <a:off x="2090964" y="3165041"/>
            <a:ext cx="8918113" cy="3107405"/>
          </a:xfrm>
          <a:prstGeom prst="rect">
            <a:avLst/>
          </a:prstGeom>
          <a:noFill/>
        </p:spPr>
      </p:pic>
    </p:spTree>
    <p:extLst>
      <p:ext uri="{BB962C8B-B14F-4D97-AF65-F5344CB8AC3E}">
        <p14:creationId xmlns:p14="http://schemas.microsoft.com/office/powerpoint/2010/main" val="899838538"/>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文本占位符 2"/>
          <p:cNvSpPr txBox="1">
            <a:spLocks/>
          </p:cNvSpPr>
          <p:nvPr/>
        </p:nvSpPr>
        <p:spPr>
          <a:xfrm>
            <a:off x="1981200" y="1285860"/>
            <a:ext cx="8229600" cy="5572140"/>
          </a:xfrm>
          <a:prstGeom prst="rect">
            <a:avLst/>
          </a:prstGeom>
        </p:spPr>
        <p:txBody>
          <a:bodyPr>
            <a:normAutofit/>
          </a:bodyPr>
          <a:lstStyle>
            <a:lvl1pPr marL="228594" indent="-228594"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2971" indent="-228594"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349" indent="-228594"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00025" eaLnBrk="1" hangingPunct="1"/>
            <a:endParaRPr lang="en-GB" altLang="zh-CN" sz="2000"/>
          </a:p>
          <a:p>
            <a:pPr indent="-200025" eaLnBrk="1" hangingPunct="1">
              <a:buFont typeface="Arial" panose="020B0604020202020204" pitchFamily="34" charset="0"/>
              <a:buNone/>
            </a:pPr>
            <a:endParaRPr lang="en-US" altLang="zh-CN" sz="2000"/>
          </a:p>
          <a:p>
            <a:pPr lvl="1" algn="just" eaLnBrk="1" hangingPunct="1">
              <a:lnSpc>
                <a:spcPct val="150000"/>
              </a:lnSpc>
            </a:pPr>
            <a:endParaRPr lang="en-US" altLang="zh-CN" sz="3400" dirty="0">
              <a:latin typeface="+mn-ea"/>
            </a:endParaRPr>
          </a:p>
        </p:txBody>
      </p:sp>
      <p:sp>
        <p:nvSpPr>
          <p:cNvPr id="5" name="TextBox 5"/>
          <p:cNvSpPr txBox="1"/>
          <p:nvPr/>
        </p:nvSpPr>
        <p:spPr>
          <a:xfrm>
            <a:off x="994333" y="1314184"/>
            <a:ext cx="10620151" cy="4108817"/>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Font typeface="+mj-lt"/>
              <a:buAutoNum type="arabicPeriod" startAt="4"/>
            </a:pPr>
            <a:r>
              <a:rPr lang="zh-CN" altLang="en-US" sz="2000" dirty="0"/>
              <a:t>服务器推送：对于服务器来说，当它知道客户端需要一定的资源后，它可以把数据推送到客户端，即使客户端没有请求它。服务器通过发送一个名字为 </a:t>
            </a:r>
            <a:r>
              <a:rPr lang="en-US" altLang="zh-CN" sz="2000" dirty="0"/>
              <a:t>PUSH_PROMISE</a:t>
            </a:r>
            <a:r>
              <a:rPr lang="zh-CN" altLang="en-US" sz="2000" dirty="0"/>
              <a:t>特殊的帧通知到客户端</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pic>
        <p:nvPicPr>
          <p:cNvPr id="6" name="Picture 2"/>
          <p:cNvPicPr>
            <a:picLocks noChangeAspect="1" noChangeArrowheads="1"/>
          </p:cNvPicPr>
          <p:nvPr/>
        </p:nvPicPr>
        <p:blipFill>
          <a:blip r:embed="rId3"/>
          <a:srcRect/>
          <a:stretch>
            <a:fillRect/>
          </a:stretch>
        </p:blipFill>
        <p:spPr bwMode="auto">
          <a:xfrm>
            <a:off x="3968901" y="3092118"/>
            <a:ext cx="4758003" cy="3120690"/>
          </a:xfrm>
          <a:prstGeom prst="rect">
            <a:avLst/>
          </a:prstGeom>
          <a:noFill/>
          <a:ln w="9525">
            <a:noFill/>
            <a:miter lim="800000"/>
            <a:headEnd/>
            <a:tailEnd/>
          </a:ln>
          <a:effectLst/>
        </p:spPr>
      </p:pic>
    </p:spTree>
    <p:extLst>
      <p:ext uri="{BB962C8B-B14F-4D97-AF65-F5344CB8AC3E}">
        <p14:creationId xmlns:p14="http://schemas.microsoft.com/office/powerpoint/2010/main" val="166062720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1155269" y="1560768"/>
            <a:ext cx="9881462" cy="4507049"/>
          </a:xfrm>
          <a:prstGeom prst="rect">
            <a:avLst/>
          </a:prstGeom>
        </p:spPr>
      </p:pic>
    </p:spTree>
    <p:extLst>
      <p:ext uri="{BB962C8B-B14F-4D97-AF65-F5344CB8AC3E}">
        <p14:creationId xmlns:p14="http://schemas.microsoft.com/office/powerpoint/2010/main" val="73675952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686425"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1.4  HTTP</a:t>
            </a:r>
            <a:r>
              <a:rPr lang="zh-CN" altLang="en-US" sz="2800" b="1" dirty="0">
                <a:solidFill>
                  <a:schemeClr val="tx1">
                    <a:lumMod val="85000"/>
                    <a:lumOff val="15000"/>
                  </a:schemeClr>
                </a:solidFill>
                <a:latin typeface="+mn-ea"/>
              </a:rPr>
              <a:t>协议</a:t>
            </a:r>
          </a:p>
        </p:txBody>
      </p:sp>
      <p:sp>
        <p:nvSpPr>
          <p:cNvPr id="4" name="TextBox 5"/>
          <p:cNvSpPr txBox="1"/>
          <p:nvPr/>
        </p:nvSpPr>
        <p:spPr>
          <a:xfrm>
            <a:off x="817871" y="1225689"/>
            <a:ext cx="10539940" cy="5401479"/>
          </a:xfrm>
          <a:prstGeom prst="rect">
            <a:avLst/>
          </a:prstGeom>
          <a:noFill/>
        </p:spPr>
        <p:txBody>
          <a:bodyPr wrap="square" rtlCol="0">
            <a:spAutoFit/>
          </a:bodyPr>
          <a:lstStyle/>
          <a:p>
            <a:pPr>
              <a:lnSpc>
                <a:spcPct val="150000"/>
              </a:lnSpc>
            </a:pPr>
            <a:r>
              <a:rPr lang="en-US" altLang="zh-CN" sz="2400" dirty="0"/>
              <a:t>HTTP/2</a:t>
            </a:r>
            <a:r>
              <a:rPr lang="zh-CN" altLang="en-US" sz="2400" dirty="0"/>
              <a:t>的新特性</a:t>
            </a:r>
            <a:endParaRPr lang="en-US" altLang="zh-CN" sz="2400" dirty="0"/>
          </a:p>
          <a:p>
            <a:pPr marL="342900" indent="-342900">
              <a:lnSpc>
                <a:spcPct val="150000"/>
              </a:lnSpc>
              <a:buFont typeface="+mj-lt"/>
              <a:buAutoNum type="arabicPeriod" startAt="5"/>
            </a:pPr>
            <a:r>
              <a:rPr lang="zh-CN" altLang="en-US" sz="2000" dirty="0"/>
              <a:t>请求优先级：客户端可以在 </a:t>
            </a:r>
            <a:r>
              <a:rPr lang="en-US" altLang="zh-CN" sz="2000" dirty="0"/>
              <a:t>HEADERS</a:t>
            </a:r>
            <a:r>
              <a:rPr lang="zh-CN" altLang="en-US" sz="2000" dirty="0"/>
              <a:t>帧中包含优先级信息来为流指定优先级。在任何时候，客户端都可以发送</a:t>
            </a:r>
            <a:r>
              <a:rPr lang="en-US" altLang="zh-CN" sz="2000" dirty="0"/>
              <a:t>PRIORITY</a:t>
            </a:r>
            <a:r>
              <a:rPr lang="zh-CN" altLang="en-US" sz="2000" dirty="0"/>
              <a:t>帧来改变流的优先级。 </a:t>
            </a:r>
            <a:endParaRPr lang="en-US" altLang="zh-CN" sz="2000" dirty="0"/>
          </a:p>
          <a:p>
            <a:pPr marL="342900" indent="-342900">
              <a:lnSpc>
                <a:spcPct val="150000"/>
              </a:lnSpc>
              <a:buFont typeface="+mj-lt"/>
              <a:buAutoNum type="arabicPeriod" startAt="5"/>
            </a:pPr>
            <a:r>
              <a:rPr lang="zh-CN" altLang="en-US" sz="2000" dirty="0"/>
              <a:t>安全性：</a:t>
            </a:r>
            <a:r>
              <a:rPr lang="en-US" altLang="zh-CN" sz="2000" dirty="0"/>
              <a:t>HTTP/2</a:t>
            </a:r>
            <a:r>
              <a:rPr lang="zh-CN" altLang="en-US" sz="2000" dirty="0"/>
              <a:t>定义了</a:t>
            </a:r>
            <a:r>
              <a:rPr lang="en-US" altLang="zh-CN" sz="2000" dirty="0"/>
              <a:t>TLS</a:t>
            </a:r>
            <a:r>
              <a:rPr lang="zh-CN" altLang="en-US" sz="2000" dirty="0"/>
              <a:t>的轮廓，包括版本、密码套件和用到的扩展。 </a:t>
            </a:r>
            <a:endParaRPr lang="en-US" altLang="zh-CN" sz="2000" dirty="0"/>
          </a:p>
          <a:p>
            <a:pPr>
              <a:lnSpc>
                <a:spcPct val="150000"/>
              </a:lnSpc>
            </a:pPr>
            <a:endParaRPr lang="en-US" altLang="zh-CN" dirty="0"/>
          </a:p>
          <a:p>
            <a:pPr>
              <a:lnSpc>
                <a:spcPct val="150000"/>
              </a:lnSpc>
            </a:pPr>
            <a:r>
              <a:rPr lang="en-US" altLang="zh-CN" sz="2000" dirty="0"/>
              <a:t>http2</a:t>
            </a:r>
            <a:r>
              <a:rPr lang="zh-CN" altLang="en-US" sz="2000" dirty="0"/>
              <a:t>测试网址</a:t>
            </a:r>
            <a:endParaRPr lang="en-US" altLang="zh-CN" sz="2000" dirty="0"/>
          </a:p>
          <a:p>
            <a:pPr marL="342900" indent="-342900">
              <a:lnSpc>
                <a:spcPct val="150000"/>
              </a:lnSpc>
            </a:pPr>
            <a:r>
              <a:rPr lang="en-US" altLang="zh-CN" sz="2000" dirty="0">
                <a:hlinkClick r:id="rId3"/>
              </a:rPr>
              <a:t> https://http2.akamai.com/demo</a:t>
            </a:r>
            <a:br>
              <a:rPr lang="zh-CN" altLang="en-US" dirty="0"/>
            </a:br>
            <a:r>
              <a:rPr lang="zh-CN" altLang="en-US" dirty="0"/>
              <a:t> </a:t>
            </a:r>
            <a:br>
              <a:rPr lang="zh-CN" altLang="en-US" dirty="0"/>
            </a:br>
            <a:r>
              <a:rPr lang="zh-CN" altLang="en-US" dirty="0"/>
              <a:t> </a:t>
            </a:r>
            <a:br>
              <a:rPr lang="zh-CN" altLang="en-US" dirty="0"/>
            </a:br>
            <a:br>
              <a:rPr lang="zh-CN" altLang="en-US" dirty="0"/>
            </a:br>
            <a:r>
              <a:rPr lang="zh-CN" altLang="en-US" dirty="0"/>
              <a:t> </a:t>
            </a:r>
            <a:br>
              <a:rPr lang="zh-CN" altLang="en-US" dirty="0"/>
            </a:br>
            <a:endParaRPr lang="en-US" altLang="zh-CN" dirty="0"/>
          </a:p>
        </p:txBody>
      </p:sp>
    </p:spTree>
    <p:extLst>
      <p:ext uri="{BB962C8B-B14F-4D97-AF65-F5344CB8AC3E}">
        <p14:creationId xmlns:p14="http://schemas.microsoft.com/office/powerpoint/2010/main" val="269842367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322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1.1 </a:t>
            </a:r>
            <a:r>
              <a:rPr lang="en-US" altLang="zh-CN" sz="2800" dirty="0">
                <a:solidFill>
                  <a:schemeClr val="tx1">
                    <a:lumMod val="85000"/>
                    <a:lumOff val="15000"/>
                  </a:schemeClr>
                </a:solidFill>
                <a:latin typeface="+mn-ea"/>
              </a:rPr>
              <a:t>Web</a:t>
            </a:r>
            <a:r>
              <a:rPr lang="zh-CN" altLang="en-US" sz="2800" dirty="0">
                <a:solidFill>
                  <a:schemeClr val="tx1">
                    <a:lumMod val="85000"/>
                    <a:lumOff val="15000"/>
                  </a:schemeClr>
                </a:solidFill>
                <a:latin typeface="+mn-ea"/>
              </a:rPr>
              <a:t>系统应用的发展</a:t>
            </a:r>
            <a:endParaRPr lang="zh-CN" altLang="en-US" sz="28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42875" y="1720889"/>
            <a:ext cx="5247083" cy="3618678"/>
          </a:xfrm>
          <a:prstGeom prst="rect">
            <a:avLst/>
          </a:prstGeom>
        </p:spPr>
      </p:pic>
      <p:pic>
        <p:nvPicPr>
          <p:cNvPr id="3" name="图片 2"/>
          <p:cNvPicPr>
            <a:picLocks noChangeAspect="1"/>
          </p:cNvPicPr>
          <p:nvPr/>
        </p:nvPicPr>
        <p:blipFill>
          <a:blip r:embed="rId4"/>
          <a:stretch>
            <a:fillRect/>
          </a:stretch>
        </p:blipFill>
        <p:spPr>
          <a:xfrm>
            <a:off x="5218113" y="1660980"/>
            <a:ext cx="6780213" cy="3738497"/>
          </a:xfrm>
          <a:prstGeom prst="rect">
            <a:avLst/>
          </a:prstGeom>
        </p:spPr>
      </p:pic>
    </p:spTree>
    <p:extLst>
      <p:ext uri="{BB962C8B-B14F-4D97-AF65-F5344CB8AC3E}">
        <p14:creationId xmlns:p14="http://schemas.microsoft.com/office/powerpoint/2010/main" val="398641998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2319</TotalTime>
  <Words>3791</Words>
  <Application>Microsoft Macintosh PowerPoint</Application>
  <PresentationFormat>宽屏</PresentationFormat>
  <Paragraphs>635</Paragraphs>
  <Slides>80</Slides>
  <Notes>80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91" baseType="lpstr">
      <vt:lpstr>华文细黑</vt:lpstr>
      <vt:lpstr>楷体_GB2312</vt:lpstr>
      <vt:lpstr>宋体</vt:lpstr>
      <vt:lpstr>微软雅黑 Light</vt:lpstr>
      <vt:lpstr>Arial</vt:lpstr>
      <vt:lpstr>Calibri</vt:lpstr>
      <vt:lpstr>Tahoma</vt:lpstr>
      <vt:lpstr>Verdana</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2483</cp:lastModifiedBy>
  <cp:revision>177</cp:revision>
  <dcterms:created xsi:type="dcterms:W3CDTF">2015-10-07T04:43:28Z</dcterms:created>
  <dcterms:modified xsi:type="dcterms:W3CDTF">2020-09-13T15:52:41Z</dcterms:modified>
</cp:coreProperties>
</file>